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15"/>
  </p:notesMasterIdLst>
  <p:sldIdLst>
    <p:sldId id="256" r:id="rId5"/>
    <p:sldId id="296" r:id="rId6"/>
    <p:sldId id="401" r:id="rId7"/>
    <p:sldId id="396" r:id="rId8"/>
    <p:sldId id="398" r:id="rId9"/>
    <p:sldId id="270" r:id="rId10"/>
    <p:sldId id="400" r:id="rId11"/>
    <p:sldId id="293" r:id="rId12"/>
    <p:sldId id="273" r:id="rId13"/>
    <p:sldId id="295" r:id="rId14"/>
  </p:sldIdLst>
  <p:sldSz cx="12192000" cy="6858000"/>
  <p:notesSz cx="6950075" cy="9167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vans, Melissa" initials="EM" lastIdx="1" clrIdx="0">
    <p:extLst>
      <p:ext uri="{19B8F6BF-5375-455C-9EA6-DF929625EA0E}">
        <p15:presenceInfo xmlns:p15="http://schemas.microsoft.com/office/powerpoint/2012/main" userId="S-1-5-21-823518204-1303643608-725345543-89103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E2DE0F-FEBD-44FC-BDE8-783BCF45B77D}" v="666" dt="2024-02-02T20:36:32.0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608" autoAdjust="0"/>
    <p:restoredTop sz="86405" autoAdjust="0"/>
  </p:normalViewPr>
  <p:slideViewPr>
    <p:cSldViewPr snapToGrid="0">
      <p:cViewPr varScale="1">
        <p:scale>
          <a:sx n="61" d="100"/>
          <a:sy n="61" d="100"/>
        </p:scale>
        <p:origin x="48" y="27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vans, Melissa" userId="3d797a22-01bf-46ad-9f2e-deb839d289f5" providerId="ADAL" clId="{1FE2DE0F-FEBD-44FC-BDE8-783BCF45B77D}"/>
    <pc:docChg chg="modSld">
      <pc:chgData name="Evans, Melissa" userId="3d797a22-01bf-46ad-9f2e-deb839d289f5" providerId="ADAL" clId="{1FE2DE0F-FEBD-44FC-BDE8-783BCF45B77D}" dt="2024-02-02T20:36:32.050" v="687" actId="962"/>
      <pc:docMkLst>
        <pc:docMk/>
      </pc:docMkLst>
      <pc:sldChg chg="modSp mod">
        <pc:chgData name="Evans, Melissa" userId="3d797a22-01bf-46ad-9f2e-deb839d289f5" providerId="ADAL" clId="{1FE2DE0F-FEBD-44FC-BDE8-783BCF45B77D}" dt="2024-02-02T20:31:16.252" v="1" actId="962"/>
        <pc:sldMkLst>
          <pc:docMk/>
          <pc:sldMk cId="1526068206" sldId="256"/>
        </pc:sldMkLst>
        <pc:picChg chg="mod">
          <ac:chgData name="Evans, Melissa" userId="3d797a22-01bf-46ad-9f2e-deb839d289f5" providerId="ADAL" clId="{1FE2DE0F-FEBD-44FC-BDE8-783BCF45B77D}" dt="2024-02-02T20:31:16.252" v="1" actId="962"/>
          <ac:picMkLst>
            <pc:docMk/>
            <pc:sldMk cId="1526068206" sldId="256"/>
            <ac:picMk id="3" creationId="{00000000-0000-0000-0000-000000000000}"/>
          </ac:picMkLst>
        </pc:picChg>
      </pc:sldChg>
      <pc:sldChg chg="modSp mod">
        <pc:chgData name="Evans, Melissa" userId="3d797a22-01bf-46ad-9f2e-deb839d289f5" providerId="ADAL" clId="{1FE2DE0F-FEBD-44FC-BDE8-783BCF45B77D}" dt="2024-02-02T20:32:13.575" v="13" actId="962"/>
        <pc:sldMkLst>
          <pc:docMk/>
          <pc:sldMk cId="3116293965" sldId="270"/>
        </pc:sldMkLst>
        <pc:picChg chg="mod">
          <ac:chgData name="Evans, Melissa" userId="3d797a22-01bf-46ad-9f2e-deb839d289f5" providerId="ADAL" clId="{1FE2DE0F-FEBD-44FC-BDE8-783BCF45B77D}" dt="2024-02-02T20:32:08.118" v="11" actId="962"/>
          <ac:picMkLst>
            <pc:docMk/>
            <pc:sldMk cId="3116293965" sldId="270"/>
            <ac:picMk id="3" creationId="{49112EFC-57E9-C9DF-E777-8B872B412DCA}"/>
          </ac:picMkLst>
        </pc:picChg>
        <pc:picChg chg="mod">
          <ac:chgData name="Evans, Melissa" userId="3d797a22-01bf-46ad-9f2e-deb839d289f5" providerId="ADAL" clId="{1FE2DE0F-FEBD-44FC-BDE8-783BCF45B77D}" dt="2024-02-02T20:32:13.575" v="13" actId="962"/>
          <ac:picMkLst>
            <pc:docMk/>
            <pc:sldMk cId="3116293965" sldId="270"/>
            <ac:picMk id="8" creationId="{00000000-0000-0000-0000-000000000000}"/>
          </ac:picMkLst>
        </pc:picChg>
      </pc:sldChg>
      <pc:sldChg chg="modSp mod">
        <pc:chgData name="Evans, Melissa" userId="3d797a22-01bf-46ad-9f2e-deb839d289f5" providerId="ADAL" clId="{1FE2DE0F-FEBD-44FC-BDE8-783BCF45B77D}" dt="2024-02-02T20:32:24.922" v="21" actId="962"/>
        <pc:sldMkLst>
          <pc:docMk/>
          <pc:sldMk cId="2810693587" sldId="273"/>
        </pc:sldMkLst>
        <pc:picChg chg="mod">
          <ac:chgData name="Evans, Melissa" userId="3d797a22-01bf-46ad-9f2e-deb839d289f5" providerId="ADAL" clId="{1FE2DE0F-FEBD-44FC-BDE8-783BCF45B77D}" dt="2024-02-02T20:32:24.922" v="21" actId="962"/>
          <ac:picMkLst>
            <pc:docMk/>
            <pc:sldMk cId="2810693587" sldId="273"/>
            <ac:picMk id="3" creationId="{00000000-0000-0000-0000-000000000000}"/>
          </ac:picMkLst>
        </pc:picChg>
        <pc:picChg chg="mod">
          <ac:chgData name="Evans, Melissa" userId="3d797a22-01bf-46ad-9f2e-deb839d289f5" providerId="ADAL" clId="{1FE2DE0F-FEBD-44FC-BDE8-783BCF45B77D}" dt="2024-02-02T20:32:19.539" v="17" actId="962"/>
          <ac:picMkLst>
            <pc:docMk/>
            <pc:sldMk cId="2810693587" sldId="273"/>
            <ac:picMk id="8" creationId="{00000000-0000-0000-0000-000000000000}"/>
          </ac:picMkLst>
        </pc:picChg>
        <pc:picChg chg="mod">
          <ac:chgData name="Evans, Melissa" userId="3d797a22-01bf-46ad-9f2e-deb839d289f5" providerId="ADAL" clId="{1FE2DE0F-FEBD-44FC-BDE8-783BCF45B77D}" dt="2024-02-02T20:32:22.386" v="19" actId="962"/>
          <ac:picMkLst>
            <pc:docMk/>
            <pc:sldMk cId="2810693587" sldId="273"/>
            <ac:picMk id="9" creationId="{00000000-0000-0000-0000-000000000000}"/>
          </ac:picMkLst>
        </pc:picChg>
      </pc:sldChg>
      <pc:sldChg chg="modSp mod">
        <pc:chgData name="Evans, Melissa" userId="3d797a22-01bf-46ad-9f2e-deb839d289f5" providerId="ADAL" clId="{1FE2DE0F-FEBD-44FC-BDE8-783BCF45B77D}" dt="2024-02-02T20:35:33.983" v="659" actId="20577"/>
        <pc:sldMkLst>
          <pc:docMk/>
          <pc:sldMk cId="2445067466" sldId="293"/>
        </pc:sldMkLst>
        <pc:spChg chg="mod">
          <ac:chgData name="Evans, Melissa" userId="3d797a22-01bf-46ad-9f2e-deb839d289f5" providerId="ADAL" clId="{1FE2DE0F-FEBD-44FC-BDE8-783BCF45B77D}" dt="2024-02-02T20:35:33.983" v="659" actId="20577"/>
          <ac:spMkLst>
            <pc:docMk/>
            <pc:sldMk cId="2445067466" sldId="293"/>
            <ac:spMk id="5" creationId="{425A900F-D24D-9D4A-BD2D-4925509986BC}"/>
          </ac:spMkLst>
        </pc:spChg>
        <pc:picChg chg="mod">
          <ac:chgData name="Evans, Melissa" userId="3d797a22-01bf-46ad-9f2e-deb839d289f5" providerId="ADAL" clId="{1FE2DE0F-FEBD-44FC-BDE8-783BCF45B77D}" dt="2024-02-02T20:32:28.996" v="23" actId="962"/>
          <ac:picMkLst>
            <pc:docMk/>
            <pc:sldMk cId="2445067466" sldId="293"/>
            <ac:picMk id="4" creationId="{00000000-0000-0000-0000-000000000000}"/>
          </ac:picMkLst>
        </pc:picChg>
        <pc:picChg chg="mod">
          <ac:chgData name="Evans, Melissa" userId="3d797a22-01bf-46ad-9f2e-deb839d289f5" providerId="ADAL" clId="{1FE2DE0F-FEBD-44FC-BDE8-783BCF45B77D}" dt="2024-02-02T20:32:16.549" v="15" actId="962"/>
          <ac:picMkLst>
            <pc:docMk/>
            <pc:sldMk cId="2445067466" sldId="293"/>
            <ac:picMk id="6" creationId="{00000000-0000-0000-0000-000000000000}"/>
          </ac:picMkLst>
        </pc:picChg>
      </pc:sldChg>
      <pc:sldChg chg="addSp modSp mod">
        <pc:chgData name="Evans, Melissa" userId="3d797a22-01bf-46ad-9f2e-deb839d289f5" providerId="ADAL" clId="{1FE2DE0F-FEBD-44FC-BDE8-783BCF45B77D}" dt="2024-02-02T20:35:48.270" v="683" actId="20577"/>
        <pc:sldMkLst>
          <pc:docMk/>
          <pc:sldMk cId="2944485038" sldId="295"/>
        </pc:sldMkLst>
        <pc:spChg chg="add mod">
          <ac:chgData name="Evans, Melissa" userId="3d797a22-01bf-46ad-9f2e-deb839d289f5" providerId="ADAL" clId="{1FE2DE0F-FEBD-44FC-BDE8-783BCF45B77D}" dt="2024-02-02T20:35:48.270" v="683" actId="20577"/>
          <ac:spMkLst>
            <pc:docMk/>
            <pc:sldMk cId="2944485038" sldId="295"/>
            <ac:spMk id="5" creationId="{0CF957C4-4A1E-EAD2-6869-06955DC02067}"/>
          </ac:spMkLst>
        </pc:spChg>
      </pc:sldChg>
      <pc:sldChg chg="modSp mod">
        <pc:chgData name="Evans, Melissa" userId="3d797a22-01bf-46ad-9f2e-deb839d289f5" providerId="ADAL" clId="{1FE2DE0F-FEBD-44FC-BDE8-783BCF45B77D}" dt="2024-02-02T20:36:32.050" v="687" actId="962"/>
        <pc:sldMkLst>
          <pc:docMk/>
          <pc:sldMk cId="727779028" sldId="296"/>
        </pc:sldMkLst>
        <pc:spChg chg="mod">
          <ac:chgData name="Evans, Melissa" userId="3d797a22-01bf-46ad-9f2e-deb839d289f5" providerId="ADAL" clId="{1FE2DE0F-FEBD-44FC-BDE8-783BCF45B77D}" dt="2024-02-02T20:36:04.771" v="684" actId="13244"/>
          <ac:spMkLst>
            <pc:docMk/>
            <pc:sldMk cId="727779028" sldId="296"/>
            <ac:spMk id="2" creationId="{5E67A9AA-5C26-8945-D643-0984446538E4}"/>
          </ac:spMkLst>
        </pc:spChg>
        <pc:graphicFrameChg chg="mod">
          <ac:chgData name="Evans, Melissa" userId="3d797a22-01bf-46ad-9f2e-deb839d289f5" providerId="ADAL" clId="{1FE2DE0F-FEBD-44FC-BDE8-783BCF45B77D}" dt="2024-02-02T20:36:12.125" v="685" actId="13244"/>
          <ac:graphicFrameMkLst>
            <pc:docMk/>
            <pc:sldMk cId="727779028" sldId="296"/>
            <ac:graphicFrameMk id="1073" creationId="{96C68BBA-7AC7-0FB3-BE5C-C225E39F6B82}"/>
          </ac:graphicFrameMkLst>
        </pc:graphicFrameChg>
        <pc:picChg chg="mod">
          <ac:chgData name="Evans, Melissa" userId="3d797a22-01bf-46ad-9f2e-deb839d289f5" providerId="ADAL" clId="{1FE2DE0F-FEBD-44FC-BDE8-783BCF45B77D}" dt="2024-02-02T20:36:32.050" v="687" actId="962"/>
          <ac:picMkLst>
            <pc:docMk/>
            <pc:sldMk cId="727779028" sldId="296"/>
            <ac:picMk id="4" creationId="{D4C8BFBE-7780-F114-C7BC-9DA30CF67480}"/>
          </ac:picMkLst>
        </pc:picChg>
        <pc:picChg chg="mod">
          <ac:chgData name="Evans, Melissa" userId="3d797a22-01bf-46ad-9f2e-deb839d289f5" providerId="ADAL" clId="{1FE2DE0F-FEBD-44FC-BDE8-783BCF45B77D}" dt="2024-02-02T20:31:49.634" v="5" actId="962"/>
          <ac:picMkLst>
            <pc:docMk/>
            <pc:sldMk cId="727779028" sldId="296"/>
            <ac:picMk id="1026" creationId="{32D54BC9-AF3B-C943-694B-0231B7A76270}"/>
          </ac:picMkLst>
        </pc:picChg>
        <pc:picChg chg="mod">
          <ac:chgData name="Evans, Melissa" userId="3d797a22-01bf-46ad-9f2e-deb839d289f5" providerId="ADAL" clId="{1FE2DE0F-FEBD-44FC-BDE8-783BCF45B77D}" dt="2024-02-02T20:36:22.453" v="686" actId="13244"/>
          <ac:picMkLst>
            <pc:docMk/>
            <pc:sldMk cId="727779028" sldId="296"/>
            <ac:picMk id="1028" creationId="{DFDEA885-4CDB-F9DE-90AD-BF25066E31C3}"/>
          </ac:picMkLst>
        </pc:picChg>
      </pc:sldChg>
      <pc:sldChg chg="modSp mod">
        <pc:chgData name="Evans, Melissa" userId="3d797a22-01bf-46ad-9f2e-deb839d289f5" providerId="ADAL" clId="{1FE2DE0F-FEBD-44FC-BDE8-783BCF45B77D}" dt="2024-02-02T20:31:58.018" v="9" actId="962"/>
        <pc:sldMkLst>
          <pc:docMk/>
          <pc:sldMk cId="3905346541" sldId="396"/>
        </pc:sldMkLst>
        <pc:picChg chg="mod">
          <ac:chgData name="Evans, Melissa" userId="3d797a22-01bf-46ad-9f2e-deb839d289f5" providerId="ADAL" clId="{1FE2DE0F-FEBD-44FC-BDE8-783BCF45B77D}" dt="2024-02-02T20:31:58.018" v="9" actId="962"/>
          <ac:picMkLst>
            <pc:docMk/>
            <pc:sldMk cId="3905346541" sldId="396"/>
            <ac:picMk id="4" creationId="{9B6D178C-5C49-A543-CB07-0B74F4D61710}"/>
          </ac:picMkLst>
        </pc:picChg>
      </pc:sldChg>
      <pc:sldChg chg="addSp modSp mod">
        <pc:chgData name="Evans, Melissa" userId="3d797a22-01bf-46ad-9f2e-deb839d289f5" providerId="ADAL" clId="{1FE2DE0F-FEBD-44FC-BDE8-783BCF45B77D}" dt="2024-02-02T20:35:18.572" v="656" actId="20577"/>
        <pc:sldMkLst>
          <pc:docMk/>
          <pc:sldMk cId="3991381047" sldId="401"/>
        </pc:sldMkLst>
        <pc:spChg chg="add mod">
          <ac:chgData name="Evans, Melissa" userId="3d797a22-01bf-46ad-9f2e-deb839d289f5" providerId="ADAL" clId="{1FE2DE0F-FEBD-44FC-BDE8-783BCF45B77D}" dt="2024-02-02T20:35:18.572" v="656" actId="20577"/>
          <ac:spMkLst>
            <pc:docMk/>
            <pc:sldMk cId="3991381047" sldId="401"/>
            <ac:spMk id="2" creationId="{F49FC5F9-1072-4BEB-DF3E-B3B22B35AA5E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352CBC-6601-42D7-AD62-461832CCBF9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2C303FD-9B42-45C8-AABA-D53DEAD06685}">
      <dgm:prSet/>
      <dgm:spPr/>
      <dgm:t>
        <a:bodyPr/>
        <a:lstStyle/>
        <a:p>
          <a:r>
            <a:rPr lang="en-US" b="1"/>
            <a:t>Melissa Evans </a:t>
          </a:r>
          <a:r>
            <a:rPr lang="en-US"/>
            <a:t>– Safety Circuit Rider </a:t>
          </a:r>
        </a:p>
      </dgm:t>
    </dgm:pt>
    <dgm:pt modelId="{44A9B57B-3F3B-4253-AF3B-1BCA1FDA2637}" type="parTrans" cxnId="{A0B31FD4-47BB-4C97-94A2-F47E4D29CCD3}">
      <dgm:prSet/>
      <dgm:spPr/>
      <dgm:t>
        <a:bodyPr/>
        <a:lstStyle/>
        <a:p>
          <a:endParaRPr lang="en-US"/>
        </a:p>
      </dgm:t>
    </dgm:pt>
    <dgm:pt modelId="{BA366009-C3B8-4F27-81B5-AB3F1C64386E}" type="sibTrans" cxnId="{A0B31FD4-47BB-4C97-94A2-F47E4D29CCD3}">
      <dgm:prSet/>
      <dgm:spPr/>
      <dgm:t>
        <a:bodyPr/>
        <a:lstStyle/>
        <a:p>
          <a:endParaRPr lang="en-US"/>
        </a:p>
      </dgm:t>
    </dgm:pt>
    <dgm:pt modelId="{7F9F8B59-A9A4-4A99-B573-8EB1DA69976D}">
      <dgm:prSet/>
      <dgm:spPr/>
      <dgm:t>
        <a:bodyPr/>
        <a:lstStyle/>
        <a:p>
          <a:r>
            <a:rPr lang="en-US" b="1"/>
            <a:t>Jason Hughes </a:t>
          </a:r>
          <a:r>
            <a:rPr lang="en-US"/>
            <a:t>– Safety Technical Associate</a:t>
          </a:r>
        </a:p>
      </dgm:t>
    </dgm:pt>
    <dgm:pt modelId="{8C875B5C-F7D2-4420-991C-B690D40CFDBB}" type="parTrans" cxnId="{C4A731FC-8719-4CFB-9683-4534C20AAE7D}">
      <dgm:prSet/>
      <dgm:spPr/>
      <dgm:t>
        <a:bodyPr/>
        <a:lstStyle/>
        <a:p>
          <a:endParaRPr lang="en-US"/>
        </a:p>
      </dgm:t>
    </dgm:pt>
    <dgm:pt modelId="{50E14227-41E1-4F1A-8D17-E6A27D318EDF}" type="sibTrans" cxnId="{C4A731FC-8719-4CFB-9683-4534C20AAE7D}">
      <dgm:prSet/>
      <dgm:spPr/>
      <dgm:t>
        <a:bodyPr/>
        <a:lstStyle/>
        <a:p>
          <a:endParaRPr lang="en-US"/>
        </a:p>
      </dgm:t>
    </dgm:pt>
    <dgm:pt modelId="{12EEB05F-4E2F-45CA-B7FB-DB277596F238}">
      <dgm:prSet/>
      <dgm:spPr/>
      <dgm:t>
        <a:bodyPr/>
        <a:lstStyle/>
        <a:p>
          <a:r>
            <a:rPr lang="en-US" b="1" dirty="0"/>
            <a:t>Lisa Knight </a:t>
          </a:r>
          <a:r>
            <a:rPr lang="en-US" dirty="0"/>
            <a:t>– Educational Program Coordinator </a:t>
          </a:r>
        </a:p>
      </dgm:t>
    </dgm:pt>
    <dgm:pt modelId="{A58F674C-1FA9-400A-9669-B529D1E11286}" type="parTrans" cxnId="{C740B952-A84E-4905-9EE8-380733FDA019}">
      <dgm:prSet/>
      <dgm:spPr/>
      <dgm:t>
        <a:bodyPr/>
        <a:lstStyle/>
        <a:p>
          <a:endParaRPr lang="en-US"/>
        </a:p>
      </dgm:t>
    </dgm:pt>
    <dgm:pt modelId="{F7192592-673A-4413-8CCD-C0FDBFC3564C}" type="sibTrans" cxnId="{C740B952-A84E-4905-9EE8-380733FDA019}">
      <dgm:prSet/>
      <dgm:spPr/>
      <dgm:t>
        <a:bodyPr/>
        <a:lstStyle/>
        <a:p>
          <a:endParaRPr lang="en-US"/>
        </a:p>
      </dgm:t>
    </dgm:pt>
    <dgm:pt modelId="{BEE42D21-5ED0-4AEF-ACB7-5027485AACD7}" type="pres">
      <dgm:prSet presAssocID="{FD352CBC-6601-42D7-AD62-461832CCBF9F}" presName="linear" presStyleCnt="0">
        <dgm:presLayoutVars>
          <dgm:animLvl val="lvl"/>
          <dgm:resizeHandles val="exact"/>
        </dgm:presLayoutVars>
      </dgm:prSet>
      <dgm:spPr/>
    </dgm:pt>
    <dgm:pt modelId="{0402E29B-2AAD-4B5C-AE23-3713E60520E6}" type="pres">
      <dgm:prSet presAssocID="{A2C303FD-9B42-45C8-AABA-D53DEAD06685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6F97760-69E0-414E-9DD8-D4A68E9D68D7}" type="pres">
      <dgm:prSet presAssocID="{BA366009-C3B8-4F27-81B5-AB3F1C64386E}" presName="spacer" presStyleCnt="0"/>
      <dgm:spPr/>
    </dgm:pt>
    <dgm:pt modelId="{BCA607A2-54DE-4F1F-88BB-DF339C24FA86}" type="pres">
      <dgm:prSet presAssocID="{7F9F8B59-A9A4-4A99-B573-8EB1DA69976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279DF84-A57D-4005-940F-DEF878D683F2}" type="pres">
      <dgm:prSet presAssocID="{50E14227-41E1-4F1A-8D17-E6A27D318EDF}" presName="spacer" presStyleCnt="0"/>
      <dgm:spPr/>
    </dgm:pt>
    <dgm:pt modelId="{799EAC40-A3C9-4D19-8ED2-421AF81A2053}" type="pres">
      <dgm:prSet presAssocID="{12EEB05F-4E2F-45CA-B7FB-DB277596F238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BDF88F27-5DB8-455B-BE4C-B37C186B2E3A}" type="presOf" srcId="{FD352CBC-6601-42D7-AD62-461832CCBF9F}" destId="{BEE42D21-5ED0-4AEF-ACB7-5027485AACD7}" srcOrd="0" destOrd="0" presId="urn:microsoft.com/office/officeart/2005/8/layout/vList2"/>
    <dgm:cxn modelId="{2295A845-332A-4F36-903A-D649FC1825EB}" type="presOf" srcId="{7F9F8B59-A9A4-4A99-B573-8EB1DA69976D}" destId="{BCA607A2-54DE-4F1F-88BB-DF339C24FA86}" srcOrd="0" destOrd="0" presId="urn:microsoft.com/office/officeart/2005/8/layout/vList2"/>
    <dgm:cxn modelId="{C740B952-A84E-4905-9EE8-380733FDA019}" srcId="{FD352CBC-6601-42D7-AD62-461832CCBF9F}" destId="{12EEB05F-4E2F-45CA-B7FB-DB277596F238}" srcOrd="2" destOrd="0" parTransId="{A58F674C-1FA9-400A-9669-B529D1E11286}" sibTransId="{F7192592-673A-4413-8CCD-C0FDBFC3564C}"/>
    <dgm:cxn modelId="{3564FDC2-0981-4B74-AFB5-0BC42CBC7F61}" type="presOf" srcId="{A2C303FD-9B42-45C8-AABA-D53DEAD06685}" destId="{0402E29B-2AAD-4B5C-AE23-3713E60520E6}" srcOrd="0" destOrd="0" presId="urn:microsoft.com/office/officeart/2005/8/layout/vList2"/>
    <dgm:cxn modelId="{A0B31FD4-47BB-4C97-94A2-F47E4D29CCD3}" srcId="{FD352CBC-6601-42D7-AD62-461832CCBF9F}" destId="{A2C303FD-9B42-45C8-AABA-D53DEAD06685}" srcOrd="0" destOrd="0" parTransId="{44A9B57B-3F3B-4253-AF3B-1BCA1FDA2637}" sibTransId="{BA366009-C3B8-4F27-81B5-AB3F1C64386E}"/>
    <dgm:cxn modelId="{D7784FF0-7409-43AE-94FC-58315D984355}" type="presOf" srcId="{12EEB05F-4E2F-45CA-B7FB-DB277596F238}" destId="{799EAC40-A3C9-4D19-8ED2-421AF81A2053}" srcOrd="0" destOrd="0" presId="urn:microsoft.com/office/officeart/2005/8/layout/vList2"/>
    <dgm:cxn modelId="{C4A731FC-8719-4CFB-9683-4534C20AAE7D}" srcId="{FD352CBC-6601-42D7-AD62-461832CCBF9F}" destId="{7F9F8B59-A9A4-4A99-B573-8EB1DA69976D}" srcOrd="1" destOrd="0" parTransId="{8C875B5C-F7D2-4420-991C-B690D40CFDBB}" sibTransId="{50E14227-41E1-4F1A-8D17-E6A27D318EDF}"/>
    <dgm:cxn modelId="{002782F6-C556-4BCC-93D3-D8A62427046E}" type="presParOf" srcId="{BEE42D21-5ED0-4AEF-ACB7-5027485AACD7}" destId="{0402E29B-2AAD-4B5C-AE23-3713E60520E6}" srcOrd="0" destOrd="0" presId="urn:microsoft.com/office/officeart/2005/8/layout/vList2"/>
    <dgm:cxn modelId="{A54AFCEA-92EB-4355-AEE3-D44C7BDA5480}" type="presParOf" srcId="{BEE42D21-5ED0-4AEF-ACB7-5027485AACD7}" destId="{B6F97760-69E0-414E-9DD8-D4A68E9D68D7}" srcOrd="1" destOrd="0" presId="urn:microsoft.com/office/officeart/2005/8/layout/vList2"/>
    <dgm:cxn modelId="{8D0AD963-55DF-4B32-9F28-A450CC17F029}" type="presParOf" srcId="{BEE42D21-5ED0-4AEF-ACB7-5027485AACD7}" destId="{BCA607A2-54DE-4F1F-88BB-DF339C24FA86}" srcOrd="2" destOrd="0" presId="urn:microsoft.com/office/officeart/2005/8/layout/vList2"/>
    <dgm:cxn modelId="{C9F41484-801D-4DB7-B4AA-09A8CE94C62B}" type="presParOf" srcId="{BEE42D21-5ED0-4AEF-ACB7-5027485AACD7}" destId="{A279DF84-A57D-4005-940F-DEF878D683F2}" srcOrd="3" destOrd="0" presId="urn:microsoft.com/office/officeart/2005/8/layout/vList2"/>
    <dgm:cxn modelId="{8DD42E57-4D88-4D13-9BEE-510C50576D67}" type="presParOf" srcId="{BEE42D21-5ED0-4AEF-ACB7-5027485AACD7}" destId="{799EAC40-A3C9-4D19-8ED2-421AF81A205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02E29B-2AAD-4B5C-AE23-3713E60520E6}">
      <dsp:nvSpPr>
        <dsp:cNvPr id="0" name=""/>
        <dsp:cNvSpPr/>
      </dsp:nvSpPr>
      <dsp:spPr>
        <a:xfrm>
          <a:off x="0" y="3111"/>
          <a:ext cx="7145867" cy="12314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/>
            <a:t>Melissa Evans </a:t>
          </a:r>
          <a:r>
            <a:rPr lang="en-US" sz="3100" kern="1200"/>
            <a:t>– Safety Circuit Rider </a:t>
          </a:r>
        </a:p>
      </dsp:txBody>
      <dsp:txXfrm>
        <a:off x="60116" y="63227"/>
        <a:ext cx="7025635" cy="1111247"/>
      </dsp:txXfrm>
    </dsp:sp>
    <dsp:sp modelId="{BCA607A2-54DE-4F1F-88BB-DF339C24FA86}">
      <dsp:nvSpPr>
        <dsp:cNvPr id="0" name=""/>
        <dsp:cNvSpPr/>
      </dsp:nvSpPr>
      <dsp:spPr>
        <a:xfrm>
          <a:off x="0" y="1323871"/>
          <a:ext cx="7145867" cy="12314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/>
            <a:t>Jason Hughes </a:t>
          </a:r>
          <a:r>
            <a:rPr lang="en-US" sz="3100" kern="1200"/>
            <a:t>– Safety Technical Associate</a:t>
          </a:r>
        </a:p>
      </dsp:txBody>
      <dsp:txXfrm>
        <a:off x="60116" y="1383987"/>
        <a:ext cx="7025635" cy="1111247"/>
      </dsp:txXfrm>
    </dsp:sp>
    <dsp:sp modelId="{799EAC40-A3C9-4D19-8ED2-421AF81A2053}">
      <dsp:nvSpPr>
        <dsp:cNvPr id="0" name=""/>
        <dsp:cNvSpPr/>
      </dsp:nvSpPr>
      <dsp:spPr>
        <a:xfrm>
          <a:off x="0" y="2644630"/>
          <a:ext cx="7145867" cy="12314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 dirty="0"/>
            <a:t>Lisa Knight </a:t>
          </a:r>
          <a:r>
            <a:rPr lang="en-US" sz="3100" kern="1200" dirty="0"/>
            <a:t>– Educational Program Coordinator </a:t>
          </a:r>
        </a:p>
      </dsp:txBody>
      <dsp:txXfrm>
        <a:off x="60116" y="2704746"/>
        <a:ext cx="7025635" cy="11112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59983"/>
          </a:xfrm>
          <a:prstGeom prst="rect">
            <a:avLst/>
          </a:prstGeom>
        </p:spPr>
        <p:txBody>
          <a:bodyPr vert="horz" lIns="92098" tIns="46049" rIns="92098" bIns="4604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59983"/>
          </a:xfrm>
          <a:prstGeom prst="rect">
            <a:avLst/>
          </a:prstGeom>
        </p:spPr>
        <p:txBody>
          <a:bodyPr vert="horz" lIns="92098" tIns="46049" rIns="92098" bIns="46049" rtlCol="0"/>
          <a:lstStyle>
            <a:lvl1pPr algn="r">
              <a:defRPr sz="1200"/>
            </a:lvl1pPr>
          </a:lstStyle>
          <a:p>
            <a:fld id="{DECAC876-AF6C-403C-86A6-E2AE72E65A0F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25488" y="1146175"/>
            <a:ext cx="5499100" cy="3094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98" tIns="46049" rIns="92098" bIns="4604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12010"/>
            <a:ext cx="5560060" cy="3609826"/>
          </a:xfrm>
          <a:prstGeom prst="rect">
            <a:avLst/>
          </a:prstGeom>
        </p:spPr>
        <p:txBody>
          <a:bodyPr vert="horz" lIns="92098" tIns="46049" rIns="92098" bIns="4604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07832"/>
            <a:ext cx="3011699" cy="459982"/>
          </a:xfrm>
          <a:prstGeom prst="rect">
            <a:avLst/>
          </a:prstGeom>
        </p:spPr>
        <p:txBody>
          <a:bodyPr vert="horz" lIns="92098" tIns="46049" rIns="92098" bIns="4604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07832"/>
            <a:ext cx="3011699" cy="459982"/>
          </a:xfrm>
          <a:prstGeom prst="rect">
            <a:avLst/>
          </a:prstGeom>
        </p:spPr>
        <p:txBody>
          <a:bodyPr vert="horz" lIns="92098" tIns="46049" rIns="92098" bIns="46049" rtlCol="0" anchor="b"/>
          <a:lstStyle>
            <a:lvl1pPr algn="r">
              <a:defRPr sz="1200"/>
            </a:lvl1pPr>
          </a:lstStyle>
          <a:p>
            <a:fld id="{63DE4FF2-F911-460C-B8A7-29012EB620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506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Melissa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E4FF2-F911-460C-B8A7-29012EB6204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303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Jason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E4FF2-F911-460C-B8A7-29012EB6204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22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Jason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E4FF2-F911-460C-B8A7-29012EB6204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233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1148" y="289249"/>
            <a:ext cx="8757660" cy="3841687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r>
              <a:rPr lang="en-US" b="1" dirty="0"/>
              <a:t>Safety Circuit Rider</a:t>
            </a:r>
            <a:br>
              <a:rPr lang="en-US" b="1" dirty="0"/>
            </a:br>
            <a:r>
              <a:rPr lang="en-US" b="1" dirty="0"/>
              <a:t> Program</a:t>
            </a:r>
            <a:br>
              <a:rPr lang="en-US" dirty="0"/>
            </a:br>
            <a:br>
              <a:rPr lang="en-US" dirty="0"/>
            </a:br>
            <a:r>
              <a:rPr lang="en-US" sz="2700" i="1" dirty="0">
                <a:solidFill>
                  <a:schemeClr val="accent1"/>
                </a:solidFill>
              </a:rPr>
              <a:t>NVCOG Transportation Technical Advisory Committee</a:t>
            </a:r>
            <a:br>
              <a:rPr lang="en-US" sz="2700" i="1" dirty="0">
                <a:solidFill>
                  <a:schemeClr val="accent1"/>
                </a:solidFill>
              </a:rPr>
            </a:br>
            <a:r>
              <a:rPr lang="en-US" sz="2700" i="1" dirty="0">
                <a:solidFill>
                  <a:schemeClr val="accent1"/>
                </a:solidFill>
              </a:rPr>
              <a:t>Meeting</a:t>
            </a:r>
            <a:br>
              <a:rPr lang="en-US" sz="2700" i="1" dirty="0">
                <a:solidFill>
                  <a:schemeClr val="accent1"/>
                </a:solidFill>
              </a:rPr>
            </a:br>
            <a:r>
              <a:rPr lang="en-US" sz="2700" i="1" dirty="0">
                <a:solidFill>
                  <a:schemeClr val="accent1"/>
                </a:solidFill>
              </a:rPr>
              <a:t>February 7, 2024</a:t>
            </a:r>
            <a:br>
              <a:rPr lang="en-US" sz="2700" i="1" dirty="0">
                <a:solidFill>
                  <a:schemeClr val="accent1"/>
                </a:solidFill>
              </a:rPr>
            </a:br>
            <a:endParaRPr lang="en-US" sz="2700" i="1" dirty="0">
              <a:solidFill>
                <a:schemeClr val="accent1"/>
              </a:solidFill>
            </a:endParaRPr>
          </a:p>
        </p:txBody>
      </p:sp>
      <p:pic>
        <p:nvPicPr>
          <p:cNvPr id="3" name="Picture 2" descr="A logo with a number and text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3363" y="4585265"/>
            <a:ext cx="3731075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0682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87625" y="3658655"/>
            <a:ext cx="5141167" cy="2074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23880">
              <a:spcAft>
                <a:spcPts val="462"/>
              </a:spcAft>
            </a:pPr>
            <a:r>
              <a:rPr lang="en-US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Melissa Evans</a:t>
            </a:r>
          </a:p>
          <a:p>
            <a:pPr algn="ctr" defTabSz="323880">
              <a:spcAft>
                <a:spcPts val="462"/>
              </a:spcAft>
            </a:pPr>
            <a:r>
              <a:rPr lang="en-US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Safety Circuit Rider 	</a:t>
            </a:r>
          </a:p>
          <a:p>
            <a:pPr algn="ctr" defTabSz="323880">
              <a:spcAft>
                <a:spcPts val="462"/>
              </a:spcAft>
            </a:pPr>
            <a:r>
              <a:rPr lang="en-US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CT Training and Technical Assistance Center </a:t>
            </a:r>
          </a:p>
          <a:p>
            <a:pPr algn="ctr" defTabSz="323880">
              <a:spcAft>
                <a:spcPts val="462"/>
              </a:spcAft>
            </a:pPr>
            <a:r>
              <a:rPr lang="en-US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University of Connecticut </a:t>
            </a:r>
          </a:p>
          <a:p>
            <a:pPr algn="ctr" defTabSz="323880">
              <a:spcAft>
                <a:spcPts val="462"/>
              </a:spcAft>
            </a:pPr>
            <a:r>
              <a:rPr lang="en-US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Email: </a:t>
            </a:r>
            <a:r>
              <a:rPr lang="en-US" b="1" kern="1200" dirty="0">
                <a:solidFill>
                  <a:srgbClr val="1453A3"/>
                </a:solidFill>
                <a:latin typeface="+mn-lt"/>
                <a:ea typeface="+mn-ea"/>
                <a:cs typeface="+mn-cs"/>
              </a:rPr>
              <a:t>melissa.evans@uconn.edu</a:t>
            </a:r>
          </a:p>
          <a:p>
            <a:pPr algn="ctr" defTabSz="323880">
              <a:spcAft>
                <a:spcPts val="462"/>
              </a:spcAft>
            </a:pPr>
            <a:r>
              <a:rPr lang="en-US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Phone: </a:t>
            </a:r>
            <a:r>
              <a:rPr lang="en-US" b="1" dirty="0"/>
              <a:t>203-898-0977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896C9E4-3D98-58A9-5A45-3F5921D52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1372" y="701352"/>
            <a:ext cx="3576406" cy="27276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F96738F-0484-2D8A-DE50-63712EC4FD10}"/>
              </a:ext>
            </a:extLst>
          </p:cNvPr>
          <p:cNvSpPr/>
          <p:nvPr/>
        </p:nvSpPr>
        <p:spPr>
          <a:xfrm>
            <a:off x="6895323" y="3658655"/>
            <a:ext cx="5141167" cy="207492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 defTabSz="323880">
              <a:spcAft>
                <a:spcPts val="462"/>
              </a:spcAft>
            </a:pPr>
            <a:r>
              <a:rPr lang="en-US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Jason Hughes</a:t>
            </a:r>
          </a:p>
          <a:p>
            <a:pPr algn="ctr" defTabSz="323880">
              <a:spcAft>
                <a:spcPts val="462"/>
              </a:spcAft>
            </a:pPr>
            <a:r>
              <a:rPr lang="en-US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Safety Technical Associate</a:t>
            </a:r>
          </a:p>
          <a:p>
            <a:pPr algn="ctr" defTabSz="323880">
              <a:spcAft>
                <a:spcPts val="462"/>
              </a:spcAft>
            </a:pPr>
            <a:r>
              <a:rPr lang="en-US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CT Training and Technical Assistance Center </a:t>
            </a:r>
          </a:p>
          <a:p>
            <a:pPr algn="ctr" defTabSz="323880">
              <a:spcAft>
                <a:spcPts val="462"/>
              </a:spcAft>
            </a:pPr>
            <a:r>
              <a:rPr lang="en-US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University of Connecticut </a:t>
            </a:r>
          </a:p>
          <a:p>
            <a:pPr algn="ctr" defTabSz="323880">
              <a:spcAft>
                <a:spcPts val="462"/>
              </a:spcAft>
            </a:pPr>
            <a:r>
              <a:rPr lang="en-US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Email: </a:t>
            </a:r>
            <a:r>
              <a:rPr lang="en-US" b="1" kern="1200" dirty="0">
                <a:solidFill>
                  <a:srgbClr val="1453A3"/>
                </a:solidFill>
                <a:latin typeface="+mn-lt"/>
                <a:ea typeface="+mn-ea"/>
                <a:cs typeface="+mn-cs"/>
              </a:rPr>
              <a:t>jason.hughes@uconn.edu</a:t>
            </a:r>
          </a:p>
          <a:p>
            <a:pPr algn="ctr" defTabSz="323880">
              <a:spcAft>
                <a:spcPts val="462"/>
              </a:spcAft>
            </a:pPr>
            <a:r>
              <a:rPr lang="en-US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Phone:860-486-0303</a:t>
            </a:r>
            <a:endParaRPr lang="en-US" b="1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F957C4-4A1E-EAD2-6869-06955DC0206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92924" y="-1280890"/>
            <a:ext cx="8911687" cy="128089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Contact Information </a:t>
            </a:r>
          </a:p>
        </p:txBody>
      </p:sp>
    </p:spTree>
    <p:extLst>
      <p:ext uri="{BB962C8B-B14F-4D97-AF65-F5344CB8AC3E}">
        <p14:creationId xmlns:p14="http://schemas.microsoft.com/office/powerpoint/2010/main" val="2944485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7A9AA-5C26-8945-D643-098444653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8863" y="557311"/>
            <a:ext cx="7145866" cy="778933"/>
          </a:xfrm>
        </p:spPr>
        <p:txBody>
          <a:bodyPr anchor="ctr">
            <a:norm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Safety Circuit Rider Team </a:t>
            </a:r>
          </a:p>
        </p:txBody>
      </p:sp>
      <p:graphicFrame>
        <p:nvGraphicFramePr>
          <p:cNvPr id="1073" name="Content Placeholder 2" descr="Shown are the names, titles and photos of the Safety Circuit Rider team. Photo 1 shows Melissa Evans, a dark-haired female. Photo 2 shows Jason Hughes, a dark-haired male. Photo 3 shows Lisa Knight, a light-haired female.">
            <a:extLst>
              <a:ext uri="{FF2B5EF4-FFF2-40B4-BE49-F238E27FC236}">
                <a16:creationId xmlns:a16="http://schemas.microsoft.com/office/drawing/2014/main" id="{96C68BBA-7AC7-0FB3-BE5C-C225E39F6B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8217164"/>
              </p:ext>
            </p:extLst>
          </p:nvPr>
        </p:nvGraphicFramePr>
        <p:xfrm>
          <a:off x="1409613" y="1630324"/>
          <a:ext cx="7145867" cy="3879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A person with brown hair wearing a floral shirt&#10;&#10;Description automatically generated">
            <a:extLst>
              <a:ext uri="{FF2B5EF4-FFF2-40B4-BE49-F238E27FC236}">
                <a16:creationId xmlns:a16="http://schemas.microsoft.com/office/drawing/2014/main" id="{32D54BC9-AF3B-C943-694B-0231B7A76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02772" y="789498"/>
            <a:ext cx="1616055" cy="168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 person wearing glasses and a striped shirt&#10;&#10;Description automatically generated">
            <a:extLst>
              <a:ext uri="{FF2B5EF4-FFF2-40B4-BE49-F238E27FC236}">
                <a16:creationId xmlns:a16="http://schemas.microsoft.com/office/drawing/2014/main" id="{DFDEA885-4CDB-F9DE-90AD-BF25066E3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99978" y="2627864"/>
            <a:ext cx="1616055" cy="168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erson in a green shirt&#10;&#10;Description automatically generated">
            <a:extLst>
              <a:ext uri="{FF2B5EF4-FFF2-40B4-BE49-F238E27FC236}">
                <a16:creationId xmlns:a16="http://schemas.microsoft.com/office/drawing/2014/main" id="{D4C8BFBE-7780-F114-C7BC-9DA30CF6748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4" b="4"/>
          <a:stretch/>
        </p:blipFill>
        <p:spPr>
          <a:xfrm>
            <a:off x="9399978" y="4466230"/>
            <a:ext cx="1652374" cy="168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779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75E521-A983-2292-16F5-3CC4D79D3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964" y="167951"/>
            <a:ext cx="10079606" cy="65220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9FC5F9-1072-4BEB-DF3E-B3B22B35AA5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92924" y="-1280890"/>
            <a:ext cx="8911687" cy="128089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SCR Program Distribution</a:t>
            </a:r>
            <a:r>
              <a:rPr lang="en-US" baseline="0" dirty="0"/>
              <a:t> Map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3810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in reflective vests standing in a circle&#10;&#10;Description automatically generated">
            <a:extLst>
              <a:ext uri="{FF2B5EF4-FFF2-40B4-BE49-F238E27FC236}">
                <a16:creationId xmlns:a16="http://schemas.microsoft.com/office/drawing/2014/main" id="{9B6D178C-5C49-A543-CB07-0B74F4D617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42" r="12922"/>
          <a:stretch/>
        </p:blipFill>
        <p:spPr>
          <a:xfrm>
            <a:off x="1" y="10"/>
            <a:ext cx="6913417" cy="68579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13418" y="1261533"/>
            <a:ext cx="5242184" cy="5433181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</a:pPr>
            <a:endParaRPr lang="en-US" sz="7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5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Technical Assistance – Meet to discuss your road safety needs and help you develop your new Local Road Safety Plan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endParaRPr lang="en-US" sz="5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5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Road Safety Assessments (RSAs)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endParaRPr lang="en-US" sz="5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5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Crash Data Illustrations and Analysis 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endParaRPr lang="en-US" sz="5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5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Training &amp; Roundtable Discussions 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endParaRPr lang="en-US" sz="5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5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Technical Resources 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endParaRPr lang="en-US" sz="5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5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Coffee &amp; Conversations on Hot Topics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endParaRPr lang="en-US" sz="5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endParaRPr lang="en-US" sz="5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endParaRPr lang="en-US" sz="7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endParaRPr lang="en-US" sz="7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endParaRPr lang="en-US" sz="7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20AEE30-92E4-EAED-E1E7-3F249C547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7917" y="81648"/>
            <a:ext cx="4366693" cy="1098247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Many ways we can help!</a:t>
            </a:r>
          </a:p>
        </p:txBody>
      </p:sp>
    </p:spTree>
    <p:extLst>
      <p:ext uri="{BB962C8B-B14F-4D97-AF65-F5344CB8AC3E}">
        <p14:creationId xmlns:p14="http://schemas.microsoft.com/office/powerpoint/2010/main" val="39053465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009" y="530736"/>
            <a:ext cx="8081399" cy="83091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Free Equipment Loan Program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00280" y="2135493"/>
            <a:ext cx="5436422" cy="358446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285750"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Sign Retro-reflectometer </a:t>
            </a:r>
          </a:p>
          <a:p>
            <a:pPr marL="285750"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Traffic Counters (Radar)</a:t>
            </a:r>
          </a:p>
          <a:p>
            <a:pPr marL="285750"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Ball Bank Indicators </a:t>
            </a:r>
          </a:p>
          <a:p>
            <a:pPr marL="285750"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Speed Feedback Signs </a:t>
            </a:r>
          </a:p>
          <a:p>
            <a:pPr marL="285750"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Range Finders </a:t>
            </a:r>
          </a:p>
          <a:p>
            <a:pPr marL="285750"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Radar Guns</a:t>
            </a:r>
          </a:p>
          <a:p>
            <a:pPr marL="285750"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NEW Pavement Marking Retro-reflectometer</a:t>
            </a:r>
          </a:p>
          <a:p>
            <a:pPr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10" name="Picture 9" descr="A brochure with text and images&#10;&#10;Description automatically generated">
            <a:extLst>
              <a:ext uri="{FF2B5EF4-FFF2-40B4-BE49-F238E27FC236}">
                <a16:creationId xmlns:a16="http://schemas.microsoft.com/office/drawing/2014/main" id="{D47985CC-5297-6B44-9EBC-99768C891F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109" b="-3"/>
          <a:stretch/>
        </p:blipFill>
        <p:spPr>
          <a:xfrm>
            <a:off x="7319519" y="1879470"/>
            <a:ext cx="3954756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8642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93" y="601878"/>
            <a:ext cx="4876613" cy="640445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We Promote Safety</a:t>
            </a:r>
          </a:p>
        </p:txBody>
      </p:sp>
      <p:pic>
        <p:nvPicPr>
          <p:cNvPr id="3073" name="Picture 1" descr="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road with a traffic light&#10;&#10;Description automatically generated">
            <a:extLst>
              <a:ext uri="{FF2B5EF4-FFF2-40B4-BE49-F238E27FC236}">
                <a16:creationId xmlns:a16="http://schemas.microsoft.com/office/drawing/2014/main" id="{49112EFC-57E9-C9DF-E777-8B872B412D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679" y="1398280"/>
            <a:ext cx="3867519" cy="5212902"/>
          </a:xfrm>
          <a:prstGeom prst="rect">
            <a:avLst/>
          </a:prstGeom>
        </p:spPr>
      </p:pic>
      <p:pic>
        <p:nvPicPr>
          <p:cNvPr id="8" name="Picture 7" descr="A screenshot of a safety instructions&#10;&#10;Description automatically generated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7" t="6945" r="10817" b="52301"/>
          <a:stretch/>
        </p:blipFill>
        <p:spPr>
          <a:xfrm>
            <a:off x="7179013" y="3928889"/>
            <a:ext cx="4049755" cy="26822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A green and blue logo&#10;&#10;Description automatically generated">
            <a:extLst>
              <a:ext uri="{FF2B5EF4-FFF2-40B4-BE49-F238E27FC236}">
                <a16:creationId xmlns:a16="http://schemas.microsoft.com/office/drawing/2014/main" id="{228740DA-FD23-5656-9F48-166063606C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7164" y="1398280"/>
            <a:ext cx="4221604" cy="237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2939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1430" y="297538"/>
            <a:ext cx="9313200" cy="13367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Become a Connecticut Safety Champion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485B0C-0488-07F0-DC97-F31F9D1DC4D6}"/>
              </a:ext>
            </a:extLst>
          </p:cNvPr>
          <p:cNvSpPr txBox="1"/>
          <p:nvPr/>
        </p:nvSpPr>
        <p:spPr>
          <a:xfrm>
            <a:off x="1951430" y="1546698"/>
            <a:ext cx="5830301" cy="48988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</a:pPr>
            <a:r>
              <a:rPr lang="en-US" sz="2800" b="1" dirty="0"/>
              <a:t>Some of our Training Topics: </a:t>
            </a:r>
          </a:p>
          <a:p>
            <a:pPr marL="285750"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600" dirty="0"/>
              <a:t>Low-Cost Safety Improvements </a:t>
            </a:r>
          </a:p>
          <a:p>
            <a:pPr marL="285750"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600" dirty="0"/>
              <a:t>ADA Self-Assessments and Transition Plans</a:t>
            </a:r>
          </a:p>
          <a:p>
            <a:pPr marL="285750"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600" dirty="0"/>
              <a:t>Safe Transportation for Every Pedestrian (STEP)</a:t>
            </a:r>
          </a:p>
          <a:p>
            <a:pPr marL="285750"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600" dirty="0"/>
              <a:t>Speed Management </a:t>
            </a:r>
          </a:p>
          <a:p>
            <a:pPr marL="285750"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600" dirty="0"/>
              <a:t>Roundabouts in CT </a:t>
            </a:r>
          </a:p>
          <a:p>
            <a:pPr marL="285750"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600" dirty="0"/>
              <a:t>Sign Installation and Maintenance </a:t>
            </a:r>
          </a:p>
          <a:p>
            <a:pPr marL="285750"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600" dirty="0"/>
              <a:t>Road Safety Assessments </a:t>
            </a:r>
          </a:p>
        </p:txBody>
      </p:sp>
      <p:pic>
        <p:nvPicPr>
          <p:cNvPr id="7" name="Picture 6" descr="A road sign with arrows&#10;&#10;Description automatically generated with medium confidence">
            <a:extLst>
              <a:ext uri="{FF2B5EF4-FFF2-40B4-BE49-F238E27FC236}">
                <a16:creationId xmlns:a16="http://schemas.microsoft.com/office/drawing/2014/main" id="{977100CF-EB24-1468-30AE-6C6059F6CE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0581" y="1580745"/>
            <a:ext cx="4845200" cy="464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702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25A900F-D24D-9D4A-BD2D-4925509986B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008734" y="647476"/>
            <a:ext cx="9275352" cy="33547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Connecticut Safety Examples Repository</a:t>
            </a:r>
          </a:p>
        </p:txBody>
      </p:sp>
      <p:pic>
        <p:nvPicPr>
          <p:cNvPr id="4" name="Picture 3" descr="A street sign on a street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599" y="4384419"/>
            <a:ext cx="2916396" cy="19786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 descr="An aerial view of a roundabout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385" y="4384419"/>
            <a:ext cx="3118312" cy="19786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4450674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2260" y="671607"/>
            <a:ext cx="8911687" cy="10761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Let us Help! </a:t>
            </a:r>
            <a:br>
              <a:rPr lang="en-US" b="1" dirty="0">
                <a:solidFill>
                  <a:schemeClr val="accent1">
                    <a:lumMod val="75000"/>
                  </a:schemeClr>
                </a:solidFill>
              </a:rPr>
            </a:b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Picture 7" descr="A group of people in a room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24" y="4085135"/>
            <a:ext cx="3657600" cy="2686103"/>
          </a:xfrm>
          <a:prstGeom prst="rect">
            <a:avLst/>
          </a:prstGeom>
        </p:spPr>
      </p:pic>
      <p:pic>
        <p:nvPicPr>
          <p:cNvPr id="9" name="Picture 8" descr="A group of people in safety vests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24" y="1304362"/>
            <a:ext cx="3657600" cy="2743200"/>
          </a:xfrm>
          <a:prstGeom prst="rect">
            <a:avLst/>
          </a:prstGeom>
        </p:spPr>
      </p:pic>
      <p:pic>
        <p:nvPicPr>
          <p:cNvPr id="3" name="Picture 2" descr="A group of people in yellow vests standing next to a stop sign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398" y="4085135"/>
            <a:ext cx="3605218" cy="2686103"/>
          </a:xfrm>
          <a:prstGeom prst="rect">
            <a:avLst/>
          </a:prstGeom>
        </p:spPr>
      </p:pic>
      <p:pic>
        <p:nvPicPr>
          <p:cNvPr id="5" name="Picture 4" descr="A person in a wheelchair with police officers&#10;&#10;Description automatically generated">
            <a:extLst>
              <a:ext uri="{FF2B5EF4-FFF2-40B4-BE49-F238E27FC236}">
                <a16:creationId xmlns:a16="http://schemas.microsoft.com/office/drawing/2014/main" id="{80FF2A30-B8AF-1F5D-39C2-A755299AD8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4398" y="1304362"/>
            <a:ext cx="3581471" cy="2686103"/>
          </a:xfrm>
          <a:prstGeom prst="rect">
            <a:avLst/>
          </a:prstGeom>
        </p:spPr>
      </p:pic>
      <p:pic>
        <p:nvPicPr>
          <p:cNvPr id="7" name="Picture 6" descr="A group of people sitting at tables&#10;&#10;Description automatically generated">
            <a:extLst>
              <a:ext uri="{FF2B5EF4-FFF2-40B4-BE49-F238E27FC236}">
                <a16:creationId xmlns:a16="http://schemas.microsoft.com/office/drawing/2014/main" id="{49B9721B-9AD0-38CB-F5C6-BDD7205DDB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1980" y="2543000"/>
            <a:ext cx="4012164" cy="300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693587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F3951DBD65ADC4C8C059CE9D25E1BE0" ma:contentTypeVersion="15" ma:contentTypeDescription="Create a new document." ma:contentTypeScope="" ma:versionID="d9ad613200afe0923e0cc84b7074923a">
  <xsd:schema xmlns:xsd="http://www.w3.org/2001/XMLSchema" xmlns:xs="http://www.w3.org/2001/XMLSchema" xmlns:p="http://schemas.microsoft.com/office/2006/metadata/properties" xmlns:ns2="7681d489-ed9b-444b-b0ed-2110efbc513d" xmlns:ns3="04a61b9a-428a-4879-935b-30e8cb7a941c" targetNamespace="http://schemas.microsoft.com/office/2006/metadata/properties" ma:root="true" ma:fieldsID="fbc08a6c672f94b6e8663eeec737ebd1" ns2:_="" ns3:_="">
    <xsd:import namespace="7681d489-ed9b-444b-b0ed-2110efbc513d"/>
    <xsd:import namespace="04a61b9a-428a-4879-935b-30e8cb7a94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81d489-ed9b-444b-b0ed-2110efbc513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0e6962ab-0744-46a3-9e0f-3fe952fbdfd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9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a61b9a-428a-4879-935b-30e8cb7a941c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90db68d4-8802-432a-a391-ff685b9e645a}" ma:internalName="TaxCatchAll" ma:showField="CatchAllData" ma:web="04a61b9a-428a-4879-935b-30e8cb7a94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681d489-ed9b-444b-b0ed-2110efbc513d">
      <Terms xmlns="http://schemas.microsoft.com/office/infopath/2007/PartnerControls"/>
    </lcf76f155ced4ddcb4097134ff3c332f>
    <TaxCatchAll xmlns="04a61b9a-428a-4879-935b-30e8cb7a941c" xsi:nil="true"/>
    <SharedWithUsers xmlns="04a61b9a-428a-4879-935b-30e8cb7a941c">
      <UserInfo>
        <DisplayName>Hughes, Jason</DisplayName>
        <AccountId>44</AccountId>
        <AccountType/>
      </UserInfo>
      <UserInfo>
        <DisplayName>Evans, Melissa</DisplayName>
        <AccountId>43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33480DB9-E20E-47F6-B63F-6FCEB1BFACD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81d489-ed9b-444b-b0ed-2110efbc513d"/>
    <ds:schemaRef ds:uri="04a61b9a-428a-4879-935b-30e8cb7a94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77975CF-C84A-48E2-9787-96C02D3140A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BA9EF05-BC05-4852-8C4F-A9EB9A6247A8}">
  <ds:schemaRefs>
    <ds:schemaRef ds:uri="http://schemas.microsoft.com/office/2006/metadata/properties"/>
    <ds:schemaRef ds:uri="http://schemas.microsoft.com/office/infopath/2007/PartnerControls"/>
    <ds:schemaRef ds:uri="7681d489-ed9b-444b-b0ed-2110efbc513d"/>
    <ds:schemaRef ds:uri="04a61b9a-428a-4879-935b-30e8cb7a941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1655</TotalTime>
  <Words>234</Words>
  <Application>Microsoft Office PowerPoint</Application>
  <PresentationFormat>Widescreen</PresentationFormat>
  <Paragraphs>61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Century Gothic</vt:lpstr>
      <vt:lpstr>Wingdings 3</vt:lpstr>
      <vt:lpstr>Wisp</vt:lpstr>
      <vt:lpstr> Safety Circuit Rider  Program  NVCOG Transportation Technical Advisory Committee Meeting February 7, 2024 </vt:lpstr>
      <vt:lpstr>Safety Circuit Rider Team </vt:lpstr>
      <vt:lpstr>SCR Program Distribution Map</vt:lpstr>
      <vt:lpstr>Many ways we can help!</vt:lpstr>
      <vt:lpstr>Free Equipment Loan Program </vt:lpstr>
      <vt:lpstr>We Promote Safety</vt:lpstr>
      <vt:lpstr>Become a Connecticut Safety Champion </vt:lpstr>
      <vt:lpstr>Connecticut Safety Examples Repository</vt:lpstr>
      <vt:lpstr>Let us Help!  </vt:lpstr>
      <vt:lpstr>Contact Information </vt:lpstr>
    </vt:vector>
  </TitlesOfParts>
  <Company>University of Connecticut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Road to CT’s Safety Circuit Rider Program</dc:title>
  <dc:creator>Shea, Donna</dc:creator>
  <cp:lastModifiedBy>Evans, Melissa</cp:lastModifiedBy>
  <cp:revision>121</cp:revision>
  <cp:lastPrinted>2016-11-28T18:10:29Z</cp:lastPrinted>
  <dcterms:created xsi:type="dcterms:W3CDTF">2016-10-25T17:55:00Z</dcterms:created>
  <dcterms:modified xsi:type="dcterms:W3CDTF">2024-02-02T20:36:38Z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1674200.00000000</vt:lpwstr>
  </property>
  <property fmtid="{D5CDD505-2E9C-101B-9397-08002B2CF9AE}" pid="3" name="ContentTypeId">
    <vt:lpwstr>0x0101007F3951DBD65ADC4C8C059CE9D25E1BE0</vt:lpwstr>
  </property>
  <property fmtid="{D5CDD505-2E9C-101B-9397-08002B2CF9AE}" pid="4" name="MediaServiceImageTags">
    <vt:lpwstr/>
  </property>
</Properties>
</file>