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5.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7.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8.xml" ContentType="application/vnd.openxmlformats-officedocument.theme+xml"/>
  <Override PartName="/ppt/slideLayouts/slideLayout27.xml" ContentType="application/vnd.openxmlformats-officedocument.presentationml.slideLayout+xml"/>
  <Override PartName="/ppt/theme/theme9.xml" ContentType="application/vnd.openxmlformats-officedocument.theme+xml"/>
  <Override PartName="/ppt/slideLayouts/slideLayout28.xml" ContentType="application/vnd.openxmlformats-officedocument.presentationml.slideLayout+xml"/>
  <Override PartName="/ppt/theme/theme10.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11.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91" r:id="rId5"/>
    <p:sldMasterId id="2147483652" r:id="rId6"/>
    <p:sldMasterId id="2147483695" r:id="rId7"/>
    <p:sldMasterId id="2147483655" r:id="rId8"/>
    <p:sldMasterId id="2147483697" r:id="rId9"/>
    <p:sldMasterId id="2147483662" r:id="rId10"/>
    <p:sldMasterId id="2147483702" r:id="rId11"/>
    <p:sldMasterId id="2147483679" r:id="rId12"/>
    <p:sldMasterId id="2147483707" r:id="rId13"/>
    <p:sldMasterId id="2147483682" r:id="rId14"/>
    <p:sldMasterId id="2147483711" r:id="rId15"/>
  </p:sldMasterIdLst>
  <p:notesMasterIdLst>
    <p:notesMasterId r:id="rId47"/>
  </p:notesMasterIdLst>
  <p:handoutMasterIdLst>
    <p:handoutMasterId r:id="rId48"/>
  </p:handoutMasterIdLst>
  <p:sldIdLst>
    <p:sldId id="257" r:id="rId16"/>
    <p:sldId id="766" r:id="rId17"/>
    <p:sldId id="798" r:id="rId18"/>
    <p:sldId id="815" r:id="rId19"/>
    <p:sldId id="797" r:id="rId20"/>
    <p:sldId id="774" r:id="rId21"/>
    <p:sldId id="812" r:id="rId22"/>
    <p:sldId id="355" r:id="rId23"/>
    <p:sldId id="356" r:id="rId24"/>
    <p:sldId id="361" r:id="rId25"/>
    <p:sldId id="409" r:id="rId26"/>
    <p:sldId id="777" r:id="rId27"/>
    <p:sldId id="367" r:id="rId28"/>
    <p:sldId id="773" r:id="rId29"/>
    <p:sldId id="397" r:id="rId30"/>
    <p:sldId id="391" r:id="rId31"/>
    <p:sldId id="407" r:id="rId32"/>
    <p:sldId id="780" r:id="rId33"/>
    <p:sldId id="782" r:id="rId34"/>
    <p:sldId id="783" r:id="rId35"/>
    <p:sldId id="775" r:id="rId36"/>
    <p:sldId id="765" r:id="rId37"/>
    <p:sldId id="792" r:id="rId38"/>
    <p:sldId id="779" r:id="rId39"/>
    <p:sldId id="813" r:id="rId40"/>
    <p:sldId id="294" r:id="rId41"/>
    <p:sldId id="337" r:id="rId42"/>
    <p:sldId id="816" r:id="rId43"/>
    <p:sldId id="818" r:id="rId44"/>
    <p:sldId id="785" r:id="rId45"/>
    <p:sldId id="279" r:id="rId4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6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akyle Hawk" initials="MH" lastIdx="10" clrIdx="6">
    <p:extLst>
      <p:ext uri="{19B8F6BF-5375-455C-9EA6-DF929625EA0E}">
        <p15:presenceInfo xmlns:p15="http://schemas.microsoft.com/office/powerpoint/2012/main" userId="S::mjhawk@hntb.com::f14baf3f-7cf3-44ce-a611-93db64a57e9e" providerId="AD"/>
      </p:ext>
    </p:extLst>
  </p:cmAuthor>
  <p:cmAuthor id="1" name="Christopher Fagan" initials="CF" lastIdx="44" clrIdx="0">
    <p:extLst>
      <p:ext uri="{19B8F6BF-5375-455C-9EA6-DF929625EA0E}">
        <p15:presenceInfo xmlns:p15="http://schemas.microsoft.com/office/powerpoint/2012/main" userId="Christopher Fagan" providerId="None"/>
      </p:ext>
    </p:extLst>
  </p:cmAuthor>
  <p:cmAuthor id="2" name="Anna Mariotti" initials="AM" lastIdx="126" clrIdx="1">
    <p:extLst>
      <p:ext uri="{19B8F6BF-5375-455C-9EA6-DF929625EA0E}">
        <p15:presenceInfo xmlns:p15="http://schemas.microsoft.com/office/powerpoint/2012/main" userId="S::amariotti@hntb.com::0dc7e5cc-5552-4c75-9b1c-38cff6c68424" providerId="AD"/>
      </p:ext>
    </p:extLst>
  </p:cmAuthor>
  <p:cmAuthor id="3" name="Naomi Hodges" initials="NH" lastIdx="18" clrIdx="2">
    <p:extLst>
      <p:ext uri="{19B8F6BF-5375-455C-9EA6-DF929625EA0E}">
        <p15:presenceInfo xmlns:p15="http://schemas.microsoft.com/office/powerpoint/2012/main" userId="S::nhodges@HNTB.com::5c88a486-47ea-4530-aa57-3b02a82db1c4" providerId="AD"/>
      </p:ext>
    </p:extLst>
  </p:cmAuthor>
  <p:cmAuthor id="4" name="David Schweitzer" initials="DS" lastIdx="34" clrIdx="3">
    <p:extLst>
      <p:ext uri="{19B8F6BF-5375-455C-9EA6-DF929625EA0E}">
        <p15:presenceInfo xmlns:p15="http://schemas.microsoft.com/office/powerpoint/2012/main" userId="S::dschweitzer@hntb.com::146effee-499c-465a-9b30-f5547249593c" providerId="AD"/>
      </p:ext>
    </p:extLst>
  </p:cmAuthor>
  <p:cmAuthor id="5" name="Guest User" initials="GU" lastIdx="10" clrIdx="4">
    <p:extLst>
      <p:ext uri="{19B8F6BF-5375-455C-9EA6-DF929625EA0E}">
        <p15:presenceInfo xmlns:p15="http://schemas.microsoft.com/office/powerpoint/2012/main" userId="S::urn:spo:anon#92c83a5f0e032a5809c199c07a6df9ea2ab20631feb507cc176dff467667b4a7::" providerId="AD"/>
      </p:ext>
    </p:extLst>
  </p:cmAuthor>
  <p:cmAuthor id="6" name="Timothy Drugan" initials="TD" lastIdx="26" clrIdx="5">
    <p:extLst>
      <p:ext uri="{19B8F6BF-5375-455C-9EA6-DF929625EA0E}">
        <p15:presenceInfo xmlns:p15="http://schemas.microsoft.com/office/powerpoint/2012/main" userId="S::Timothyd@mintz-hoke.com::e270e65b-54e2-40d9-8f27-006890cbaf3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C4E"/>
    <a:srgbClr val="009A46"/>
    <a:srgbClr val="009242"/>
    <a:srgbClr val="009E47"/>
    <a:srgbClr val="314091"/>
    <a:srgbClr val="A35CA3"/>
    <a:srgbClr val="49A2DA"/>
    <a:srgbClr val="5655A5"/>
    <a:srgbClr val="7575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52" autoAdjust="0"/>
    <p:restoredTop sz="91093" autoAdjust="0"/>
  </p:normalViewPr>
  <p:slideViewPr>
    <p:cSldViewPr snapToGrid="0">
      <p:cViewPr varScale="1">
        <p:scale>
          <a:sx n="61" d="100"/>
          <a:sy n="61" d="100"/>
        </p:scale>
        <p:origin x="1100" y="44"/>
      </p:cViewPr>
      <p:guideLst>
        <p:guide orient="horz" pos="2160"/>
        <p:guide pos="3864"/>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3" Type="http://schemas.openxmlformats.org/officeDocument/2006/relationships/customXml" Target="../customXml/item3.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commentAuthors" Target="commentAuthors.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BC7679E-FB79-C242-9331-5BD22099064F}" type="datetimeFigureOut">
              <a:rPr lang="en-US" smtClean="0"/>
              <a:t>7/29/2021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88E5E42-A013-6D47-978D-5D3E68D277D9}" type="slidenum">
              <a:rPr lang="en-US" smtClean="0"/>
              <a:t>‹#›</a:t>
            </a:fld>
            <a:endParaRPr lang="en-US" dirty="0"/>
          </a:p>
        </p:txBody>
      </p:sp>
    </p:spTree>
    <p:extLst>
      <p:ext uri="{BB962C8B-B14F-4D97-AF65-F5344CB8AC3E}">
        <p14:creationId xmlns:p14="http://schemas.microsoft.com/office/powerpoint/2010/main" val="3104839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938F8DB-2BFA-DE44-AAFA-5CA2588F8DC5}" type="datetimeFigureOut">
              <a:rPr lang="en-US" smtClean="0"/>
              <a:t>7/27/2021</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7C39B6F-6500-4748-B340-CA5EE5D149A5}" type="slidenum">
              <a:rPr lang="en-US" smtClean="0"/>
              <a:t>‹#›</a:t>
            </a:fld>
            <a:endParaRPr lang="en-US" dirty="0"/>
          </a:p>
        </p:txBody>
      </p:sp>
    </p:spTree>
    <p:extLst>
      <p:ext uri="{BB962C8B-B14F-4D97-AF65-F5344CB8AC3E}">
        <p14:creationId xmlns:p14="http://schemas.microsoft.com/office/powerpoint/2010/main" val="28225216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SCOTT</a:t>
            </a:r>
          </a:p>
        </p:txBody>
      </p:sp>
      <p:sp>
        <p:nvSpPr>
          <p:cNvPr id="4" name="Slide Number Placeholder 3"/>
          <p:cNvSpPr>
            <a:spLocks noGrp="1"/>
          </p:cNvSpPr>
          <p:nvPr>
            <p:ph type="sldNum" sz="quarter" idx="5"/>
          </p:nvPr>
        </p:nvSpPr>
        <p:spPr/>
        <p:txBody>
          <a:bodyPr/>
          <a:lstStyle/>
          <a:p>
            <a:fld id="{37C39B6F-6500-4748-B340-CA5EE5D149A5}" type="slidenum">
              <a:rPr lang="en-US" smtClean="0"/>
              <a:t>1</a:t>
            </a:fld>
            <a:endParaRPr lang="en-US" dirty="0"/>
          </a:p>
        </p:txBody>
      </p:sp>
    </p:spTree>
    <p:extLst>
      <p:ext uri="{BB962C8B-B14F-4D97-AF65-F5344CB8AC3E}">
        <p14:creationId xmlns:p14="http://schemas.microsoft.com/office/powerpoint/2010/main" val="4132910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a:t>
            </a:r>
          </a:p>
          <a:p>
            <a:r>
              <a:rPr lang="en-US" dirty="0"/>
              <a:t>The Mixmaster is currently undergoing a major rehabilitation that will add 25 years of service life until the reconstruction </a:t>
            </a:r>
          </a:p>
          <a:p>
            <a:r>
              <a:rPr lang="en-US" dirty="0"/>
              <a:t>This includes the Deck Replacements on Route 8 as well as deck repairs to the other bridges, also steel repairs and strengthening along with concrete repairs.</a:t>
            </a:r>
          </a:p>
        </p:txBody>
      </p:sp>
      <p:sp>
        <p:nvSpPr>
          <p:cNvPr id="4" name="Slide Number Placeholder 3"/>
          <p:cNvSpPr>
            <a:spLocks noGrp="1"/>
          </p:cNvSpPr>
          <p:nvPr>
            <p:ph type="sldNum" sz="quarter" idx="5"/>
          </p:nvPr>
        </p:nvSpPr>
        <p:spPr/>
        <p:txBody>
          <a:bodyPr/>
          <a:lstStyle/>
          <a:p>
            <a:fld id="{37C39B6F-6500-4748-B340-CA5EE5D149A5}" type="slidenum">
              <a:rPr lang="en-US" smtClean="0"/>
              <a:t>10</a:t>
            </a:fld>
            <a:endParaRPr lang="en-US" dirty="0"/>
          </a:p>
        </p:txBody>
      </p:sp>
    </p:spTree>
    <p:extLst>
      <p:ext uri="{BB962C8B-B14F-4D97-AF65-F5344CB8AC3E}">
        <p14:creationId xmlns:p14="http://schemas.microsoft.com/office/powerpoint/2010/main" val="2875945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DAVID: State of the interchange today. </a:t>
            </a:r>
            <a:r>
              <a:rPr lang="en-US" dirty="0"/>
              <a:t>STRUCTURAL AND GEOMETRIC DEFICIENCIES INCLUDE:</a:t>
            </a:r>
          </a:p>
          <a:p>
            <a:pPr marL="174708" indent="-174708">
              <a:buFont typeface="Arial" panose="020B0604020202020204" pitchFamily="34" charset="0"/>
              <a:buChar char="•"/>
            </a:pPr>
            <a:r>
              <a:rPr lang="en-US" dirty="0"/>
              <a:t>Left hand entrances and exits</a:t>
            </a:r>
          </a:p>
          <a:p>
            <a:pPr marL="174708" indent="-174708">
              <a:buFont typeface="Arial" panose="020B0604020202020204" pitchFamily="34" charset="0"/>
              <a:buChar char="•"/>
            </a:pPr>
            <a:r>
              <a:rPr lang="en-US" dirty="0"/>
              <a:t>Narrow or non-existent shoulders/break down lanes</a:t>
            </a:r>
          </a:p>
          <a:p>
            <a:pPr marL="174708" indent="-174708">
              <a:buFont typeface="Arial" panose="020B0604020202020204" pitchFamily="34" charset="0"/>
              <a:buChar char="•"/>
            </a:pPr>
            <a:r>
              <a:rPr lang="en-US" dirty="0"/>
              <a:t>Areas that demand drivers merge across many lanes</a:t>
            </a:r>
          </a:p>
          <a:p>
            <a:pPr marL="174708" indent="-174708">
              <a:buFont typeface="Arial" panose="020B0604020202020204" pitchFamily="34" charset="0"/>
              <a:buChar char="•"/>
            </a:pPr>
            <a:r>
              <a:rPr lang="en-US" dirty="0"/>
              <a:t>Lifespan of decks, substructures and steel</a:t>
            </a:r>
          </a:p>
          <a:p>
            <a:pPr marL="174708" indent="-174708">
              <a:buFont typeface="Arial" panose="020B0604020202020204" pitchFamily="34" charset="0"/>
              <a:buChar char="•"/>
            </a:pPr>
            <a:r>
              <a:rPr lang="en-US" dirty="0"/>
              <a:t>Interchange spacing</a:t>
            </a:r>
          </a:p>
          <a:p>
            <a:pPr marL="174708" indent="-174708">
              <a:buFont typeface="Arial" panose="020B0604020202020204" pitchFamily="34" charset="0"/>
              <a:buChar char="•"/>
            </a:pPr>
            <a:r>
              <a:rPr lang="en-US" dirty="0"/>
              <a:t>Fatigue related details in nonredundant spans</a:t>
            </a:r>
          </a:p>
          <a:p>
            <a:pPr defTabSz="465887">
              <a:defRP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7C39B6F-6500-4748-B340-CA5EE5D149A5}" type="slidenum">
              <a:rPr lang="en-US" smtClean="0"/>
              <a:t>11</a:t>
            </a:fld>
            <a:endParaRPr lang="en-US" dirty="0"/>
          </a:p>
        </p:txBody>
      </p:sp>
    </p:spTree>
    <p:extLst>
      <p:ext uri="{BB962C8B-B14F-4D97-AF65-F5344CB8AC3E}">
        <p14:creationId xmlns:p14="http://schemas.microsoft.com/office/powerpoint/2010/main" val="4074995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Calibri" panose="020F0502020204030204" pitchFamily="34" charset="0"/>
                <a:ea typeface="Calibri" panose="020F0502020204030204" pitchFamily="34" charset="0"/>
              </a:rPr>
              <a:t>DAVID: Red shows areas where the rate are crashes are higher than normal due to </a:t>
            </a:r>
            <a:r>
              <a:rPr lang="en-US" sz="1800" b="1" dirty="0">
                <a:latin typeface="Calibri" panose="020F0502020204030204" pitchFamily="34" charset="0"/>
                <a:ea typeface="Calibri" panose="020F0502020204030204" pitchFamily="34" charset="0"/>
              </a:rPr>
              <a:t>geometric deficiencies</a:t>
            </a:r>
            <a:r>
              <a:rPr lang="en-US" sz="1800" dirty="0">
                <a:latin typeface="Calibri" panose="020F0502020204030204" pitchFamily="34" charset="0"/>
                <a:ea typeface="Calibri" panose="020F0502020204030204" pitchFamily="34" charset="0"/>
              </a:rPr>
              <a:t> such as lack of shoulders/break down lanes, and left-hand entrances and exits.  </a:t>
            </a:r>
            <a:endParaRPr lang="en-US" dirty="0"/>
          </a:p>
        </p:txBody>
      </p:sp>
      <p:sp>
        <p:nvSpPr>
          <p:cNvPr id="4" name="Slide Number Placeholder 3"/>
          <p:cNvSpPr>
            <a:spLocks noGrp="1"/>
          </p:cNvSpPr>
          <p:nvPr>
            <p:ph type="sldNum" sz="quarter" idx="5"/>
          </p:nvPr>
        </p:nvSpPr>
        <p:spPr/>
        <p:txBody>
          <a:bodyPr/>
          <a:lstStyle/>
          <a:p>
            <a:fld id="{37C39B6F-6500-4748-B340-CA5EE5D149A5}" type="slidenum">
              <a:rPr lang="en-US" smtClean="0"/>
              <a:t>12</a:t>
            </a:fld>
            <a:endParaRPr lang="en-US" dirty="0"/>
          </a:p>
        </p:txBody>
      </p:sp>
    </p:spTree>
    <p:extLst>
      <p:ext uri="{BB962C8B-B14F-4D97-AF65-F5344CB8AC3E}">
        <p14:creationId xmlns:p14="http://schemas.microsoft.com/office/powerpoint/2010/main" val="3145209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 A vital transportation corridor for CT and the region—THEN TURN OVER TO JAKE</a:t>
            </a:r>
          </a:p>
        </p:txBody>
      </p:sp>
      <p:sp>
        <p:nvSpPr>
          <p:cNvPr id="4" name="Slide Number Placeholder 3"/>
          <p:cNvSpPr>
            <a:spLocks noGrp="1"/>
          </p:cNvSpPr>
          <p:nvPr>
            <p:ph type="sldNum" sz="quarter" idx="5"/>
          </p:nvPr>
        </p:nvSpPr>
        <p:spPr/>
        <p:txBody>
          <a:bodyPr/>
          <a:lstStyle/>
          <a:p>
            <a:fld id="{37C39B6F-6500-4748-B340-CA5EE5D149A5}" type="slidenum">
              <a:rPr lang="en-US" smtClean="0"/>
              <a:t>13</a:t>
            </a:fld>
            <a:endParaRPr lang="en-US" dirty="0"/>
          </a:p>
        </p:txBody>
      </p:sp>
    </p:spTree>
    <p:extLst>
      <p:ext uri="{BB962C8B-B14F-4D97-AF65-F5344CB8AC3E}">
        <p14:creationId xmlns:p14="http://schemas.microsoft.com/office/powerpoint/2010/main" val="1419647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a:latin typeface="Arial" panose="020B0604020202020204" pitchFamily="34" charset="0"/>
                <a:cs typeface="Arial" panose="020B0604020202020204" pitchFamily="34" charset="0"/>
              </a:rPr>
              <a:t>JAKE: The long-term solution for the Mixmaster interchange will be defined through the New Mix program. </a:t>
            </a:r>
            <a:endParaRPr lang="en-US" dirty="0"/>
          </a:p>
          <a:p>
            <a:endParaRPr lang="en-US" dirty="0"/>
          </a:p>
        </p:txBody>
      </p:sp>
      <p:sp>
        <p:nvSpPr>
          <p:cNvPr id="4" name="Slide Number Placeholder 3"/>
          <p:cNvSpPr>
            <a:spLocks noGrp="1"/>
          </p:cNvSpPr>
          <p:nvPr>
            <p:ph type="sldNum" sz="quarter" idx="5"/>
          </p:nvPr>
        </p:nvSpPr>
        <p:spPr/>
        <p:txBody>
          <a:bodyPr/>
          <a:lstStyle/>
          <a:p>
            <a:fld id="{37C39B6F-6500-4748-B340-CA5EE5D149A5}" type="slidenum">
              <a:rPr lang="en-US" smtClean="0"/>
              <a:t>14</a:t>
            </a:fld>
            <a:endParaRPr lang="en-US" dirty="0"/>
          </a:p>
        </p:txBody>
      </p:sp>
    </p:spTree>
    <p:extLst>
      <p:ext uri="{BB962C8B-B14F-4D97-AF65-F5344CB8AC3E}">
        <p14:creationId xmlns:p14="http://schemas.microsoft.com/office/powerpoint/2010/main" val="1478468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65887">
              <a:lnSpc>
                <a:spcPct val="114000"/>
              </a:lnSpc>
              <a:defRPr/>
            </a:pPr>
            <a:r>
              <a:rPr lang="en-US" dirty="0">
                <a:latin typeface="Arial" panose="020B0604020202020204" pitchFamily="34" charset="0"/>
                <a:cs typeface="Arial" panose="020B0604020202020204" pitchFamily="34" charset="0"/>
              </a:rPr>
              <a:t>JAKE: The New Mix program is a long-term planning study that looks to find a solution as to how to </a:t>
            </a:r>
            <a:r>
              <a:rPr lang="en-US" b="1" dirty="0">
                <a:latin typeface="Arial" panose="020B0604020202020204" pitchFamily="34" charset="0"/>
                <a:cs typeface="Arial" panose="020B0604020202020204" pitchFamily="34" charset="0"/>
              </a:rPr>
              <a:t>reconstruct</a:t>
            </a:r>
            <a:r>
              <a:rPr lang="en-US" dirty="0">
                <a:latin typeface="Arial" panose="020B0604020202020204" pitchFamily="34" charset="0"/>
                <a:cs typeface="Arial" panose="020B0604020202020204" pitchFamily="34" charset="0"/>
              </a:rPr>
              <a:t> the interchange, as it reaching the end of its lifespan. It is anticipated that this will be phased over time with an overall goal to modernize, improve safety and functionality, reduce congestion and align the project with the City’s economic development and community goals. </a:t>
            </a:r>
          </a:p>
        </p:txBody>
      </p:sp>
      <p:sp>
        <p:nvSpPr>
          <p:cNvPr id="4" name="Slide Number Placeholder 3"/>
          <p:cNvSpPr>
            <a:spLocks noGrp="1"/>
          </p:cNvSpPr>
          <p:nvPr>
            <p:ph type="sldNum" sz="quarter" idx="5"/>
          </p:nvPr>
        </p:nvSpPr>
        <p:spPr/>
        <p:txBody>
          <a:bodyPr/>
          <a:lstStyle/>
          <a:p>
            <a:fld id="{37C39B6F-6500-4748-B340-CA5EE5D149A5}" type="slidenum">
              <a:rPr lang="en-US" smtClean="0"/>
              <a:t>15</a:t>
            </a:fld>
            <a:endParaRPr lang="en-US" dirty="0"/>
          </a:p>
        </p:txBody>
      </p:sp>
    </p:spTree>
    <p:extLst>
      <p:ext uri="{BB962C8B-B14F-4D97-AF65-F5344CB8AC3E}">
        <p14:creationId xmlns:p14="http://schemas.microsoft.com/office/powerpoint/2010/main" val="3463929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a:t>JAKE: Study area extends beyond the interchange in order to examine a wide range of design options. Considerations for setting the study area included the entrance/exit limits for the interchange, major arterial intersections, as well as cultural and historical resources.  Local road function with the interchange will also be examined.</a:t>
            </a:r>
          </a:p>
        </p:txBody>
      </p:sp>
      <p:sp>
        <p:nvSpPr>
          <p:cNvPr id="4" name="Slide Number Placeholder 3"/>
          <p:cNvSpPr>
            <a:spLocks noGrp="1"/>
          </p:cNvSpPr>
          <p:nvPr>
            <p:ph type="sldNum" sz="quarter" idx="5"/>
          </p:nvPr>
        </p:nvSpPr>
        <p:spPr/>
        <p:txBody>
          <a:bodyPr/>
          <a:lstStyle/>
          <a:p>
            <a:fld id="{37C39B6F-6500-4748-B340-CA5EE5D149A5}" type="slidenum">
              <a:rPr lang="en-US" smtClean="0"/>
              <a:t>16</a:t>
            </a:fld>
            <a:endParaRPr lang="en-US" dirty="0"/>
          </a:p>
        </p:txBody>
      </p:sp>
    </p:spTree>
    <p:extLst>
      <p:ext uri="{BB962C8B-B14F-4D97-AF65-F5344CB8AC3E}">
        <p14:creationId xmlns:p14="http://schemas.microsoft.com/office/powerpoint/2010/main" val="23013147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JAKE: </a:t>
            </a:r>
            <a:r>
              <a:rPr lang="en-US" b="1" cap="none" dirty="0"/>
              <a:t>The Mixmaster was designed to accommodate approximately 100,000 motor vehicle trips per day (predicted 1975 traffic volume). Now: 190,000 </a:t>
            </a:r>
            <a:r>
              <a:rPr lang="en-US" cap="none" dirty="0"/>
              <a:t>motor vehicle trips occur along the interchange each day. </a:t>
            </a:r>
            <a:r>
              <a:rPr lang="en-US" b="1" cap="none" dirty="0"/>
              <a:t>2045: estimated 225,000 </a:t>
            </a:r>
            <a:r>
              <a:rPr lang="en-US" cap="none" dirty="0"/>
              <a:t>motor vehicle trips per day. Combined with operational deficiencies, creates less than ideal conditions. </a:t>
            </a:r>
          </a:p>
          <a:p>
            <a:pPr algn="just"/>
            <a:endParaRPr lang="en-US" cap="none" dirty="0"/>
          </a:p>
          <a:p>
            <a:pPr algn="just"/>
            <a:r>
              <a:rPr lang="en-US" cap="none" dirty="0"/>
              <a:t>Additionally, through our study, we found that approximately 35% of the motor vehicles enter and exit the interchange within the study area showing that people are using the interchange to get from one side of the City to the other. </a:t>
            </a:r>
            <a:endParaRPr lang="en-US" dirty="0"/>
          </a:p>
          <a:p>
            <a:endParaRPr lang="en-US" cap="all" dirty="0">
              <a:cs typeface="Calibri"/>
            </a:endParaRPr>
          </a:p>
        </p:txBody>
      </p:sp>
      <p:sp>
        <p:nvSpPr>
          <p:cNvPr id="4" name="Slide Number Placeholder 3"/>
          <p:cNvSpPr>
            <a:spLocks noGrp="1"/>
          </p:cNvSpPr>
          <p:nvPr>
            <p:ph type="sldNum" sz="quarter" idx="5"/>
          </p:nvPr>
        </p:nvSpPr>
        <p:spPr/>
        <p:txBody>
          <a:bodyPr/>
          <a:lstStyle/>
          <a:p>
            <a:fld id="{37C39B6F-6500-4748-B340-CA5EE5D149A5}" type="slidenum">
              <a:rPr lang="en-US" smtClean="0"/>
              <a:t>17</a:t>
            </a:fld>
            <a:endParaRPr lang="en-US" dirty="0"/>
          </a:p>
        </p:txBody>
      </p:sp>
    </p:spTree>
    <p:extLst>
      <p:ext uri="{BB962C8B-B14F-4D97-AF65-F5344CB8AC3E}">
        <p14:creationId xmlns:p14="http://schemas.microsoft.com/office/powerpoint/2010/main" val="18330848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lnSpc>
                <a:spcPts val="1936"/>
              </a:lnSpc>
              <a:defRPr/>
            </a:pPr>
            <a:r>
              <a:rPr lang="en-US" sz="1800" dirty="0"/>
              <a:t>JAKE: </a:t>
            </a:r>
            <a:r>
              <a:rPr lang="en-US" sz="1800" i="1" dirty="0">
                <a:solidFill>
                  <a:srgbClr val="000000"/>
                </a:solidFill>
                <a:latin typeface="Roboto" panose="02000000000000000000" pitchFamily="2" charset="0"/>
                <a:ea typeface="Calibri" panose="020F0502020204030204" pitchFamily="34" charset="0"/>
                <a:cs typeface="Calibri" panose="020F0502020204030204" pitchFamily="34" charset="0"/>
              </a:rPr>
              <a:t>The existing structure, which is currently undergoing a major rehabilitation, is anticipated to reach the end of its projected service life in approximately 25 years.  At that point, the concrete deck on the I-84 structures will need to be replaced. </a:t>
            </a:r>
          </a:p>
          <a:p>
            <a:pPr defTabSz="465887">
              <a:lnSpc>
                <a:spcPts val="1936"/>
              </a:lnSpc>
              <a:defRPr/>
            </a:pPr>
            <a:endParaRPr lang="en-US" sz="1800" i="1" dirty="0">
              <a:solidFill>
                <a:srgbClr val="000000"/>
              </a:solidFill>
              <a:latin typeface="Roboto" panose="02000000000000000000" pitchFamily="2" charset="0"/>
              <a:ea typeface="Calibri" panose="020F0502020204030204" pitchFamily="34" charset="0"/>
              <a:cs typeface="Calibri" panose="020F0502020204030204" pitchFamily="34" charset="0"/>
            </a:endParaRPr>
          </a:p>
          <a:p>
            <a:pPr defTabSz="465887">
              <a:lnSpc>
                <a:spcPts val="1936"/>
              </a:lnSpc>
              <a:defRPr/>
            </a:pPr>
            <a:r>
              <a:rPr lang="en-US" sz="1800" i="1" dirty="0">
                <a:solidFill>
                  <a:srgbClr val="000000"/>
                </a:solidFill>
                <a:latin typeface="Roboto" panose="02000000000000000000" pitchFamily="2" charset="0"/>
                <a:ea typeface="Calibri" panose="020F0502020204030204" pitchFamily="34" charset="0"/>
                <a:cs typeface="Calibri" panose="020F0502020204030204" pitchFamily="34" charset="0"/>
              </a:rPr>
              <a:t>continued rehabilitation and repair of vital structural components will no longer make sense from an economic or structural life-cycle perspective, and replacement will likely be the most logical long-term solution.</a:t>
            </a:r>
            <a:r>
              <a:rPr lang="en-US" sz="1800" i="1" dirty="0">
                <a:latin typeface="Roboto" panose="02000000000000000000" pitchFamily="2" charset="0"/>
                <a:ea typeface="Calibri" panose="020F0502020204030204" pitchFamily="34" charset="0"/>
              </a:rPr>
              <a:t> </a:t>
            </a:r>
          </a:p>
          <a:p>
            <a:pPr defTabSz="465887">
              <a:lnSpc>
                <a:spcPts val="1936"/>
              </a:lnSpc>
              <a:defRPr/>
            </a:pPr>
            <a:endParaRPr lang="en-US" sz="1800" i="1" dirty="0">
              <a:latin typeface="Roboto" panose="02000000000000000000" pitchFamily="2" charset="0"/>
              <a:ea typeface="Calibri" panose="020F0502020204030204" pitchFamily="34" charset="0"/>
            </a:endParaRPr>
          </a:p>
          <a:p>
            <a:pPr indent="232943">
              <a:lnSpc>
                <a:spcPts val="1936"/>
              </a:lnSpc>
              <a:buFont typeface="Symbol"/>
              <a:buChar char="·"/>
            </a:pPr>
            <a:r>
              <a:rPr lang="en-US" sz="1800" dirty="0">
                <a:solidFill>
                  <a:srgbClr val="000000"/>
                </a:solidFill>
                <a:latin typeface="Arial" panose="02020603050405020304" pitchFamily="2"/>
              </a:rPr>
              <a:t>With the intensive rehabilitation project scheduled to begin, the Connecticut Department of Transportation (</a:t>
            </a:r>
            <a:r>
              <a:rPr lang="en-US" sz="1800" dirty="0" err="1">
                <a:solidFill>
                  <a:srgbClr val="000000"/>
                </a:solidFill>
                <a:latin typeface="Arial" panose="02020603050405020304" pitchFamily="2"/>
              </a:rPr>
              <a:t>CTDOT</a:t>
            </a:r>
            <a:r>
              <a:rPr lang="en-US" sz="1800" dirty="0">
                <a:solidFill>
                  <a:srgbClr val="000000"/>
                </a:solidFill>
                <a:latin typeface="Arial" panose="02020603050405020304" pitchFamily="2"/>
              </a:rPr>
              <a:t>) turned attention to longer-term planning for the Mixmaster in 2017. </a:t>
            </a:r>
          </a:p>
          <a:p>
            <a:pPr indent="232943">
              <a:lnSpc>
                <a:spcPts val="1936"/>
              </a:lnSpc>
              <a:buFont typeface="Symbol"/>
              <a:buChar char="·"/>
            </a:pPr>
            <a:r>
              <a:rPr lang="en-US" sz="1800" dirty="0">
                <a:solidFill>
                  <a:srgbClr val="000000"/>
                </a:solidFill>
                <a:latin typeface="Arial" panose="02020603050405020304" pitchFamily="2"/>
              </a:rPr>
              <a:t>In early 2018, further development of Mixmaster replacement options was put on hiatus due to state budget issues. </a:t>
            </a:r>
          </a:p>
          <a:p>
            <a:pPr indent="232943">
              <a:lnSpc>
                <a:spcPts val="1936"/>
              </a:lnSpc>
              <a:spcBef>
                <a:spcPts val="1202"/>
              </a:spcBef>
              <a:buFont typeface="Symbol"/>
              <a:buChar char="·"/>
            </a:pPr>
            <a:r>
              <a:rPr lang="en-US" sz="1800" dirty="0">
                <a:solidFill>
                  <a:srgbClr val="000000"/>
                </a:solidFill>
                <a:latin typeface="Arial" panose="02020603050405020304" pitchFamily="2"/>
              </a:rPr>
              <a:t>During hiatus, </a:t>
            </a:r>
            <a:r>
              <a:rPr lang="en-US" sz="1800" dirty="0" err="1">
                <a:solidFill>
                  <a:srgbClr val="000000"/>
                </a:solidFill>
                <a:latin typeface="Arial" panose="02020603050405020304" pitchFamily="2"/>
              </a:rPr>
              <a:t>CTDOT</a:t>
            </a:r>
            <a:r>
              <a:rPr lang="en-US" sz="1800" dirty="0">
                <a:solidFill>
                  <a:srgbClr val="000000"/>
                </a:solidFill>
                <a:latin typeface="Arial" panose="02020603050405020304" pitchFamily="2"/>
              </a:rPr>
              <a:t> explored another major rehabilitation in lieu replacing the Mixmaster by 2045. </a:t>
            </a:r>
          </a:p>
          <a:p>
            <a:pPr indent="232943">
              <a:lnSpc>
                <a:spcPts val="1936"/>
              </a:lnSpc>
              <a:spcBef>
                <a:spcPts val="1197"/>
              </a:spcBef>
              <a:buFont typeface="Symbol"/>
              <a:buChar char="·"/>
            </a:pPr>
            <a:r>
              <a:rPr lang="en-US" sz="1800" dirty="0">
                <a:solidFill>
                  <a:srgbClr val="000000"/>
                </a:solidFill>
                <a:latin typeface="Arial" panose="02020603050405020304" pitchFamily="2"/>
              </a:rPr>
              <a:t>The 2045 Rehabilitation Analysis explored a complete replacement of bridge decks on the I84 portion of the interchange. </a:t>
            </a:r>
          </a:p>
          <a:p>
            <a:pPr algn="just">
              <a:lnSpc>
                <a:spcPct val="115000"/>
              </a:lnSpc>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7C39B6F-6500-4748-B340-CA5EE5D149A5}" type="slidenum">
              <a:rPr lang="en-US" smtClean="0"/>
              <a:t>18</a:t>
            </a:fld>
            <a:endParaRPr lang="en-US" dirty="0"/>
          </a:p>
        </p:txBody>
      </p:sp>
    </p:spTree>
    <p:extLst>
      <p:ext uri="{BB962C8B-B14F-4D97-AF65-F5344CB8AC3E}">
        <p14:creationId xmlns:p14="http://schemas.microsoft.com/office/powerpoint/2010/main" val="2223241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900" dirty="0"/>
              <a:t>JAKE: We are at the very early planning stages of a long-term, complicated and large project. While we are looking at various replacement and rehabilitation options for the Mixmaster, all options include phasing the overall large project into smaller, more manageable projects. </a:t>
            </a:r>
          </a:p>
          <a:p>
            <a:r>
              <a:rPr lang="en-US" sz="2900" dirty="0"/>
              <a:t>Phased project approach is more manageable because:</a:t>
            </a:r>
          </a:p>
          <a:p>
            <a:r>
              <a:rPr lang="en-US" sz="2900" dirty="0"/>
              <a:t>	- allows for preparation and distribution of funding for this other major projects in the State </a:t>
            </a:r>
          </a:p>
          <a:p>
            <a:r>
              <a:rPr lang="en-US" sz="2900" dirty="0"/>
              <a:t>	- less intense traffic impacts by constructing improvements to lessen traffic on the interchange</a:t>
            </a:r>
          </a:p>
          <a:p>
            <a:r>
              <a:rPr lang="en-US" sz="2900" dirty="0"/>
              <a:t>	- </a:t>
            </a:r>
          </a:p>
          <a:p>
            <a:endParaRPr lang="en-US" sz="2900" dirty="0"/>
          </a:p>
          <a:p>
            <a:endParaRPr lang="en-US" sz="2900" dirty="0"/>
          </a:p>
        </p:txBody>
      </p:sp>
      <p:sp>
        <p:nvSpPr>
          <p:cNvPr id="4" name="Slide Number Placeholder 3"/>
          <p:cNvSpPr>
            <a:spLocks noGrp="1"/>
          </p:cNvSpPr>
          <p:nvPr>
            <p:ph type="sldNum" sz="quarter" idx="5"/>
          </p:nvPr>
        </p:nvSpPr>
        <p:spPr/>
        <p:txBody>
          <a:bodyPr/>
          <a:lstStyle/>
          <a:p>
            <a:fld id="{37C39B6F-6500-4748-B340-CA5EE5D149A5}" type="slidenum">
              <a:rPr lang="en-US" smtClean="0"/>
              <a:t>19</a:t>
            </a:fld>
            <a:endParaRPr lang="en-US" dirty="0"/>
          </a:p>
        </p:txBody>
      </p:sp>
    </p:spTree>
    <p:extLst>
      <p:ext uri="{BB962C8B-B14F-4D97-AF65-F5344CB8AC3E}">
        <p14:creationId xmlns:p14="http://schemas.microsoft.com/office/powerpoint/2010/main" val="73672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JAKE: I’d like to highlight the team members especially the ones that are new to the project since we last spoke. Mike Calabrese is the new Highway Division Chief, Scott and Jon have been with the project for many years now. As mentioned, I am the new project manager. You know our Deputy PM, David Schweitzer as he has been with the project since the beginning of the study. And we’ve added a Project Engineer, Chris Fagan, who isn’t joining us today as well as, Anna Mariotti our new public involvement coordinator. </a:t>
            </a:r>
          </a:p>
        </p:txBody>
      </p:sp>
      <p:sp>
        <p:nvSpPr>
          <p:cNvPr id="4" name="Slide Number Placeholder 3"/>
          <p:cNvSpPr>
            <a:spLocks noGrp="1"/>
          </p:cNvSpPr>
          <p:nvPr>
            <p:ph type="sldNum" sz="quarter" idx="5"/>
          </p:nvPr>
        </p:nvSpPr>
        <p:spPr/>
        <p:txBody>
          <a:bodyPr/>
          <a:lstStyle/>
          <a:p>
            <a:fld id="{37C39B6F-6500-4748-B340-CA5EE5D149A5}" type="slidenum">
              <a:rPr lang="en-US" smtClean="0"/>
              <a:t>2</a:t>
            </a:fld>
            <a:endParaRPr lang="en-US" dirty="0"/>
          </a:p>
        </p:txBody>
      </p:sp>
    </p:spTree>
    <p:extLst>
      <p:ext uri="{BB962C8B-B14F-4D97-AF65-F5344CB8AC3E}">
        <p14:creationId xmlns:p14="http://schemas.microsoft.com/office/powerpoint/2010/main" val="3294139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5500" dirty="0"/>
              <a:t>JAKE: What are the types of projects that we are talking about? </a:t>
            </a:r>
          </a:p>
          <a:p>
            <a:endParaRPr lang="en-US" sz="5500" dirty="0"/>
          </a:p>
          <a:p>
            <a:r>
              <a:rPr lang="en-US" sz="5500" dirty="0"/>
              <a:t>Early Action Projects. </a:t>
            </a:r>
          </a:p>
          <a:p>
            <a:r>
              <a:rPr lang="en-US" sz="5500" dirty="0"/>
              <a:t>Generally, focus on high impact local road/intersection improvements that can reduce the volumes using the interchange to get across town</a:t>
            </a:r>
          </a:p>
          <a:p>
            <a:endParaRPr lang="en-US" sz="5500" dirty="0"/>
          </a:p>
          <a:p>
            <a:r>
              <a:rPr lang="en-US" sz="5500" dirty="0"/>
              <a:t>Near-term Projects</a:t>
            </a:r>
          </a:p>
          <a:p>
            <a:pPr>
              <a:spcAft>
                <a:spcPts val="815"/>
              </a:spcAft>
            </a:pPr>
            <a:r>
              <a:rPr lang="en-US" sz="2900" dirty="0"/>
              <a:t>Projects generally on the outer legs of the interchange that can be initiated before the core of the interchange is reconstructed.  </a:t>
            </a:r>
          </a:p>
          <a:p>
            <a:endParaRPr lang="en-US" sz="2900" dirty="0"/>
          </a:p>
          <a:p>
            <a:r>
              <a:rPr lang="en-US" sz="5500" dirty="0"/>
              <a:t>Long-term Projects</a:t>
            </a:r>
          </a:p>
          <a:p>
            <a:pPr>
              <a:spcAft>
                <a:spcPts val="815"/>
              </a:spcAft>
            </a:pPr>
            <a:r>
              <a:rPr lang="en-US" sz="2900" dirty="0"/>
              <a:t>Projects that include Interstate 84, Route 8, and their system connections to be completed by mid 2040s. These projects focus on the core of the interchange</a:t>
            </a:r>
          </a:p>
          <a:p>
            <a:endParaRPr lang="en-US" dirty="0"/>
          </a:p>
        </p:txBody>
      </p:sp>
      <p:sp>
        <p:nvSpPr>
          <p:cNvPr id="4" name="Slide Number Placeholder 3"/>
          <p:cNvSpPr>
            <a:spLocks noGrp="1"/>
          </p:cNvSpPr>
          <p:nvPr>
            <p:ph type="sldNum" sz="quarter" idx="5"/>
          </p:nvPr>
        </p:nvSpPr>
        <p:spPr/>
        <p:txBody>
          <a:bodyPr/>
          <a:lstStyle/>
          <a:p>
            <a:fld id="{37C39B6F-6500-4748-B340-CA5EE5D149A5}" type="slidenum">
              <a:rPr lang="en-US" smtClean="0"/>
              <a:t>20</a:t>
            </a:fld>
            <a:endParaRPr lang="en-US" dirty="0"/>
          </a:p>
        </p:txBody>
      </p:sp>
    </p:spTree>
    <p:extLst>
      <p:ext uri="{BB962C8B-B14F-4D97-AF65-F5344CB8AC3E}">
        <p14:creationId xmlns:p14="http://schemas.microsoft.com/office/powerpoint/2010/main" val="26391733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a:t>ANNA: Our intent is to be inclusive in our outreach, reaching a wide-range of Waterbury’s population and providing information-sharing and feedback opportunities for all. Understanding that some people, groups, and organizations may want to be more involved in planning that others, but that </a:t>
            </a:r>
            <a:r>
              <a:rPr lang="en-US" i="1" dirty="0"/>
              <a:t>everyone </a:t>
            </a:r>
            <a:r>
              <a:rPr lang="en-US" dirty="0"/>
              <a:t>deserves the opportunity to understand the New Mix project, be informed, and have the opportunity to provide feedback, we have developed a multi-layered approach for public involvement. </a:t>
            </a:r>
          </a:p>
          <a:p>
            <a:endParaRPr lang="en-US" dirty="0"/>
          </a:p>
        </p:txBody>
      </p:sp>
      <p:sp>
        <p:nvSpPr>
          <p:cNvPr id="4" name="Slide Number Placeholder 3"/>
          <p:cNvSpPr>
            <a:spLocks noGrp="1"/>
          </p:cNvSpPr>
          <p:nvPr>
            <p:ph type="sldNum" sz="quarter" idx="5"/>
          </p:nvPr>
        </p:nvSpPr>
        <p:spPr/>
        <p:txBody>
          <a:bodyPr/>
          <a:lstStyle/>
          <a:p>
            <a:fld id="{37C39B6F-6500-4748-B340-CA5EE5D149A5}" type="slidenum">
              <a:rPr lang="en-US" smtClean="0"/>
              <a:t>21</a:t>
            </a:fld>
            <a:endParaRPr lang="en-US" dirty="0"/>
          </a:p>
        </p:txBody>
      </p:sp>
    </p:spTree>
    <p:extLst>
      <p:ext uri="{BB962C8B-B14F-4D97-AF65-F5344CB8AC3E}">
        <p14:creationId xmlns:p14="http://schemas.microsoft.com/office/powerpoint/2010/main" val="41145249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dirty="0"/>
              <a:t>ANNA: This multi-layered approach keeps all informed &amp; provides all with opportunities to weigh in and provide feedback no matter what time commitment those groups/individuals have to share or would like to commit. </a:t>
            </a:r>
          </a:p>
          <a:p>
            <a:pPr marL="349415" indent="-349415">
              <a:spcAft>
                <a:spcPts val="611"/>
              </a:spcAft>
              <a:buFont typeface="Arial" panose="020B0604020202020204" pitchFamily="34" charset="0"/>
              <a:buChar char="•"/>
            </a:pPr>
            <a:r>
              <a:rPr lang="en-US" dirty="0">
                <a:latin typeface="Arial" panose="020B0604020202020204" pitchFamily="34" charset="0"/>
                <a:cs typeface="Arial" panose="020B0604020202020204" pitchFamily="34" charset="0"/>
                <a:sym typeface="Interstate-Light"/>
              </a:rPr>
              <a:t>Residents &amp; businesses (especially immediate abutters) </a:t>
            </a:r>
          </a:p>
          <a:p>
            <a:pPr marL="349415" indent="-349415">
              <a:spcAft>
                <a:spcPts val="611"/>
              </a:spcAft>
              <a:buFont typeface="Arial" panose="020B0604020202020204" pitchFamily="34" charset="0"/>
              <a:buChar char="•"/>
            </a:pPr>
            <a:r>
              <a:rPr lang="en-US" dirty="0">
                <a:latin typeface="Arial" panose="020B0604020202020204" pitchFamily="34" charset="0"/>
                <a:cs typeface="Arial" panose="020B0604020202020204" pitchFamily="34" charset="0"/>
                <a:sym typeface="Interstate-Light"/>
              </a:rPr>
              <a:t>City of Waterbury Mayor’s office</a:t>
            </a:r>
          </a:p>
          <a:p>
            <a:pPr marL="349415" indent="-349415">
              <a:spcAft>
                <a:spcPts val="611"/>
              </a:spcAft>
              <a:buFont typeface="Arial" panose="020B0604020202020204" pitchFamily="34" charset="0"/>
              <a:buChar char="•"/>
            </a:pPr>
            <a:r>
              <a:rPr lang="en-US" dirty="0">
                <a:latin typeface="Arial" panose="020B0604020202020204" pitchFamily="34" charset="0"/>
                <a:cs typeface="Arial" panose="020B0604020202020204" pitchFamily="34" charset="0"/>
                <a:sym typeface="Interstate-Light"/>
              </a:rPr>
              <a:t>Community &amp; neighborhood organizations</a:t>
            </a:r>
          </a:p>
          <a:p>
            <a:pPr marL="349415" indent="-349415">
              <a:spcAft>
                <a:spcPts val="611"/>
              </a:spcAft>
              <a:buFont typeface="Arial" panose="020B0604020202020204" pitchFamily="34" charset="0"/>
              <a:buChar char="•"/>
            </a:pPr>
            <a:r>
              <a:rPr lang="en-US" dirty="0">
                <a:latin typeface="Arial" panose="020B0604020202020204" pitchFamily="34" charset="0"/>
                <a:cs typeface="Arial" panose="020B0604020202020204" pitchFamily="34" charset="0"/>
                <a:sym typeface="Interstate-Light"/>
              </a:rPr>
              <a:t>Large employers</a:t>
            </a:r>
          </a:p>
          <a:p>
            <a:pPr marL="349415" indent="-349415">
              <a:spcAft>
                <a:spcPts val="611"/>
              </a:spcAft>
              <a:buFont typeface="Arial" panose="020B0604020202020204" pitchFamily="34" charset="0"/>
              <a:buChar char="•"/>
            </a:pPr>
            <a:r>
              <a:rPr lang="en-US" dirty="0">
                <a:latin typeface="Arial" panose="020B0604020202020204" pitchFamily="34" charset="0"/>
                <a:cs typeface="Arial" panose="020B0604020202020204" pitchFamily="34" charset="0"/>
                <a:sym typeface="Interstate-Light"/>
              </a:rPr>
              <a:t>Local, State, and Federal Elected Officials</a:t>
            </a:r>
          </a:p>
          <a:p>
            <a:pPr marL="349415" indent="-349415">
              <a:spcAft>
                <a:spcPts val="611"/>
              </a:spcAft>
              <a:buFont typeface="Arial" panose="020B0604020202020204" pitchFamily="34" charset="0"/>
              <a:buChar char="•"/>
            </a:pPr>
            <a:r>
              <a:rPr lang="en-US" dirty="0">
                <a:latin typeface="Arial" panose="020B0604020202020204" pitchFamily="34" charset="0"/>
                <a:cs typeface="Arial" panose="020B0604020202020204" pitchFamily="34" charset="0"/>
                <a:sym typeface="Interstate-Light"/>
              </a:rPr>
              <a:t>Local and Regional Organizations</a:t>
            </a:r>
          </a:p>
        </p:txBody>
      </p:sp>
      <p:sp>
        <p:nvSpPr>
          <p:cNvPr id="4" name="Slide Number Placeholder 3"/>
          <p:cNvSpPr>
            <a:spLocks noGrp="1"/>
          </p:cNvSpPr>
          <p:nvPr>
            <p:ph type="sldNum" sz="quarter" idx="5"/>
          </p:nvPr>
        </p:nvSpPr>
        <p:spPr/>
        <p:txBody>
          <a:bodyPr/>
          <a:lstStyle/>
          <a:p>
            <a:fld id="{37C39B6F-6500-4748-B340-CA5EE5D149A5}" type="slidenum">
              <a:rPr lang="en-US" smtClean="0"/>
              <a:t>22</a:t>
            </a:fld>
            <a:endParaRPr lang="en-US" dirty="0"/>
          </a:p>
        </p:txBody>
      </p:sp>
    </p:spTree>
    <p:extLst>
      <p:ext uri="{BB962C8B-B14F-4D97-AF65-F5344CB8AC3E}">
        <p14:creationId xmlns:p14="http://schemas.microsoft.com/office/powerpoint/2010/main" val="34432381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a:t>ANNA: CTDOT has taken time to develop a thoughtful approach to accomplish this inclusive &amp; multi-leveled approach. Multi-layered approach includes:</a:t>
            </a:r>
          </a:p>
          <a:p>
            <a:pPr lvl="0"/>
            <a:r>
              <a:rPr lang="en-US" dirty="0"/>
              <a:t>--</a:t>
            </a:r>
            <a:r>
              <a:rPr lang="en-US" b="1" dirty="0"/>
              <a:t>Stakeholder group outreach</a:t>
            </a:r>
            <a:r>
              <a:rPr lang="en-US" dirty="0"/>
              <a:t>. We’ve developed stakeholder groupings, as shown in the slide, that range from Community &amp; Neighborhood organizations to Large Employers. Each stakeholder group consists of numerous organizations, employers, and/or neighborhood groups. Each stakeholder group will be briefed and engaged about the New Mix project early on (beginning now as we launch) and periodically as the project continues.</a:t>
            </a:r>
          </a:p>
          <a:p>
            <a:pPr lvl="0"/>
            <a:r>
              <a:rPr lang="en-US" dirty="0"/>
              <a:t>--</a:t>
            </a:r>
            <a:r>
              <a:rPr lang="en-US" b="1" dirty="0"/>
              <a:t>Project Advisory Committee (PAC)- </a:t>
            </a:r>
            <a:r>
              <a:rPr lang="en-US" dirty="0"/>
              <a:t>Each stakeholder group consists of numerous organizations, neighborhood groups, large employers, and elected officials. Some may want to have more involvement in the New Mix project than others. For those who would like to be more involved, we will form a Project Advisory Committee that will meet on a much more frequent timeframe throughout the project.  </a:t>
            </a:r>
          </a:p>
          <a:p>
            <a:pPr lvl="0"/>
            <a:r>
              <a:rPr lang="en-US" dirty="0"/>
              <a:t>--</a:t>
            </a:r>
            <a:r>
              <a:rPr lang="en-US" b="1" dirty="0"/>
              <a:t>Public meetings</a:t>
            </a:r>
            <a:r>
              <a:rPr lang="en-US" dirty="0"/>
              <a:t>. In addition to stakeholder group meetings and PAC meetings, we will regularly host public meetings in an attempt to be sure to reach those who have questions, interest, and/or feedback on the project have an opportunity to do so.  </a:t>
            </a:r>
          </a:p>
        </p:txBody>
      </p:sp>
      <p:sp>
        <p:nvSpPr>
          <p:cNvPr id="4" name="Slide Number Placeholder 3"/>
          <p:cNvSpPr>
            <a:spLocks noGrp="1"/>
          </p:cNvSpPr>
          <p:nvPr>
            <p:ph type="sldNum" sz="quarter" idx="5"/>
          </p:nvPr>
        </p:nvSpPr>
        <p:spPr/>
        <p:txBody>
          <a:bodyPr/>
          <a:lstStyle/>
          <a:p>
            <a:fld id="{37C39B6F-6500-4748-B340-CA5EE5D149A5}" type="slidenum">
              <a:rPr lang="en-US" smtClean="0"/>
              <a:t>23</a:t>
            </a:fld>
            <a:endParaRPr lang="en-US" dirty="0"/>
          </a:p>
        </p:txBody>
      </p:sp>
    </p:spTree>
    <p:extLst>
      <p:ext uri="{BB962C8B-B14F-4D97-AF65-F5344CB8AC3E}">
        <p14:creationId xmlns:p14="http://schemas.microsoft.com/office/powerpoint/2010/main" val="18590045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ANNA: In addition to the multi-layered approach to public outreach providing many opportunities for public involvement at varying levels, we will also use many platforms to keep the public updated even if they prefer to not attend meetings.</a:t>
            </a:r>
          </a:p>
        </p:txBody>
      </p:sp>
      <p:sp>
        <p:nvSpPr>
          <p:cNvPr id="4" name="Slide Number Placeholder 3"/>
          <p:cNvSpPr>
            <a:spLocks noGrp="1"/>
          </p:cNvSpPr>
          <p:nvPr>
            <p:ph type="sldNum" sz="quarter" idx="5"/>
          </p:nvPr>
        </p:nvSpPr>
        <p:spPr/>
        <p:txBody>
          <a:bodyPr/>
          <a:lstStyle/>
          <a:p>
            <a:fld id="{37C39B6F-6500-4748-B340-CA5EE5D149A5}" type="slidenum">
              <a:rPr lang="en-US" smtClean="0"/>
              <a:t>24</a:t>
            </a:fld>
            <a:endParaRPr lang="en-US" dirty="0"/>
          </a:p>
        </p:txBody>
      </p:sp>
    </p:spTree>
    <p:extLst>
      <p:ext uri="{BB962C8B-B14F-4D97-AF65-F5344CB8AC3E}">
        <p14:creationId xmlns:p14="http://schemas.microsoft.com/office/powerpoint/2010/main" val="34565630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Jon Dean</a:t>
            </a:r>
          </a:p>
        </p:txBody>
      </p:sp>
      <p:sp>
        <p:nvSpPr>
          <p:cNvPr id="4" name="Slide Number Placeholder 3"/>
          <p:cNvSpPr>
            <a:spLocks noGrp="1"/>
          </p:cNvSpPr>
          <p:nvPr>
            <p:ph type="sldNum" sz="quarter" idx="5"/>
          </p:nvPr>
        </p:nvSpPr>
        <p:spPr/>
        <p:txBody>
          <a:bodyPr/>
          <a:lstStyle/>
          <a:p>
            <a:fld id="{37C39B6F-6500-4748-B340-CA5EE5D149A5}" type="slidenum">
              <a:rPr lang="en-US" smtClean="0"/>
              <a:t>25</a:t>
            </a:fld>
            <a:endParaRPr lang="en-US" dirty="0"/>
          </a:p>
        </p:txBody>
      </p:sp>
    </p:spTree>
    <p:extLst>
      <p:ext uri="{BB962C8B-B14F-4D97-AF65-F5344CB8AC3E}">
        <p14:creationId xmlns:p14="http://schemas.microsoft.com/office/powerpoint/2010/main" val="8265374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a:t>Jon Dean: PEL is a TOOL. It is a tool that provides a pathway for early collaboration &amp; coordination. </a:t>
            </a:r>
            <a:r>
              <a:rPr lang="en-US" dirty="0">
                <a:solidFill>
                  <a:srgbClr val="FF0000"/>
                </a:solidFill>
              </a:rPr>
              <a:t>U</a:t>
            </a:r>
            <a:r>
              <a:rPr lang="en-US" dirty="0"/>
              <a:t>sing the PEL approach, CTDOT will develop a vision for the needed transportation improvements of the </a:t>
            </a:r>
            <a:r>
              <a:rPr lang="en-US" b="1" dirty="0"/>
              <a:t>NEW MIX</a:t>
            </a:r>
            <a:r>
              <a:rPr lang="en-US" dirty="0"/>
              <a:t>, while being mindful of the potential impacts on the community and environment within and surrounding Waterbury.</a:t>
            </a:r>
          </a:p>
          <a:p>
            <a:endParaRPr lang="en-US" dirty="0"/>
          </a:p>
        </p:txBody>
      </p:sp>
      <p:sp>
        <p:nvSpPr>
          <p:cNvPr id="4" name="Slide Number Placeholder 3"/>
          <p:cNvSpPr>
            <a:spLocks noGrp="1"/>
          </p:cNvSpPr>
          <p:nvPr>
            <p:ph type="sldNum" sz="quarter" idx="5"/>
          </p:nvPr>
        </p:nvSpPr>
        <p:spPr/>
        <p:txBody>
          <a:bodyPr/>
          <a:lstStyle/>
          <a:p>
            <a:fld id="{37C39B6F-6500-4748-B340-CA5EE5D149A5}" type="slidenum">
              <a:rPr lang="en-US" smtClean="0"/>
              <a:t>26</a:t>
            </a:fld>
            <a:endParaRPr lang="en-US"/>
          </a:p>
        </p:txBody>
      </p:sp>
    </p:spTree>
    <p:extLst>
      <p:ext uri="{BB962C8B-B14F-4D97-AF65-F5344CB8AC3E}">
        <p14:creationId xmlns:p14="http://schemas.microsoft.com/office/powerpoint/2010/main" val="33929359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spcAft>
                <a:spcPts val="1223"/>
              </a:spcAft>
              <a:defRPr/>
            </a:pPr>
            <a:r>
              <a:rPr lang="en-US" dirty="0"/>
              <a:t>Jon Dean: The purpose is to delve deep early on to problem solve, prevent re-work, saving time and money….but also developing a project that meets transportation needs while also fitting within the community, economic context. PEL aims to create a more unified decision-making process in collaboration w/ public and stakeholders, reduce duplication of efforts, and result in more informed decisions. </a:t>
            </a:r>
            <a:endParaRPr lang="en-US" dirty="0">
              <a:latin typeface="Arial" panose="020B0604020202020204" pitchFamily="34" charset="0"/>
              <a:cs typeface="Arial" panose="020B0604020202020204" pitchFamily="34" charset="0"/>
            </a:endParaRPr>
          </a:p>
          <a:p>
            <a:pPr>
              <a:spcAft>
                <a:spcPts val="1223"/>
              </a:spcAft>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7C39B6F-6500-4748-B340-CA5EE5D149A5}" type="slidenum">
              <a:rPr lang="en-US" smtClean="0"/>
              <a:t>27</a:t>
            </a:fld>
            <a:endParaRPr lang="en-US"/>
          </a:p>
        </p:txBody>
      </p:sp>
    </p:spTree>
    <p:extLst>
      <p:ext uri="{BB962C8B-B14F-4D97-AF65-F5344CB8AC3E}">
        <p14:creationId xmlns:p14="http://schemas.microsoft.com/office/powerpoint/2010/main" val="14611665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sz="1400" dirty="0">
                <a:latin typeface="Calibri Light" panose="020F0302020204030204" pitchFamily="34" charset="0"/>
                <a:ea typeface="Calibri" panose="020F0502020204030204" pitchFamily="34" charset="0"/>
                <a:cs typeface="Times New Roman" panose="02020603050405020304" pitchFamily="18" charset="0"/>
              </a:rPr>
              <a:t>Jon Dean: PAC membership is anticipated to represent a cross section of interests including groups that will be directly impacted by the program.  Over the next year and a half, we anticipate there will be approximately 4-7 PAC meetings, each no longer than 1.5 hours; but typically limited to one hour. PLEASE LET US KNOW IF YOU WOULD LIKE TO BE CONSIDERED TO SERVE ON THE PAC. Reminder: PAC members will be more intimately involved in the early study progress, </a:t>
            </a:r>
            <a:r>
              <a:rPr lang="en-US" sz="1400" b="1" dirty="0">
                <a:latin typeface="Calibri Light" panose="020F0302020204030204" pitchFamily="34" charset="0"/>
                <a:ea typeface="Calibri" panose="020F0502020204030204" pitchFamily="34" charset="0"/>
                <a:cs typeface="Times New Roman" panose="02020603050405020304" pitchFamily="18" charset="0"/>
              </a:rPr>
              <a:t>but ALL public input will be weighed the same.</a:t>
            </a:r>
          </a:p>
          <a:p>
            <a:endParaRPr lang="en-US" dirty="0"/>
          </a:p>
        </p:txBody>
      </p:sp>
      <p:sp>
        <p:nvSpPr>
          <p:cNvPr id="4" name="Slide Number Placeholder 3"/>
          <p:cNvSpPr>
            <a:spLocks noGrp="1"/>
          </p:cNvSpPr>
          <p:nvPr>
            <p:ph type="sldNum" sz="quarter" idx="5"/>
          </p:nvPr>
        </p:nvSpPr>
        <p:spPr/>
        <p:txBody>
          <a:bodyPr/>
          <a:lstStyle/>
          <a:p>
            <a:fld id="{37C39B6F-6500-4748-B340-CA5EE5D149A5}" type="slidenum">
              <a:rPr lang="en-US" smtClean="0"/>
              <a:t>28</a:t>
            </a:fld>
            <a:endParaRPr lang="en-US"/>
          </a:p>
        </p:txBody>
      </p:sp>
    </p:spTree>
    <p:extLst>
      <p:ext uri="{BB962C8B-B14F-4D97-AF65-F5344CB8AC3E}">
        <p14:creationId xmlns:p14="http://schemas.microsoft.com/office/powerpoint/2010/main" val="11586488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a:latin typeface="Calibri Light" panose="020F0302020204030204" pitchFamily="34" charset="0"/>
                <a:ea typeface="Calibri" panose="020F0502020204030204" pitchFamily="34" charset="0"/>
                <a:cs typeface="Times New Roman" panose="02020603050405020304" pitchFamily="18" charset="0"/>
              </a:rPr>
              <a:t>Jon Dean: PAC membership is anticipated to represent a cross section of interests including groups that will be directly impacted by the program.  Over the next year and a half, we anticipate there will be approximately 4-7 PAC meetings, each no longer than 1.5 hours; but typically limited to one hour. PLEASE LET US KNOW IF YOU ARE INTERESTED IN SERVING ON THE PAC.</a:t>
            </a:r>
          </a:p>
          <a:p>
            <a:endParaRPr lang="en-US" dirty="0"/>
          </a:p>
        </p:txBody>
      </p:sp>
      <p:sp>
        <p:nvSpPr>
          <p:cNvPr id="4" name="Slide Number Placeholder 3"/>
          <p:cNvSpPr>
            <a:spLocks noGrp="1"/>
          </p:cNvSpPr>
          <p:nvPr>
            <p:ph type="sldNum" sz="quarter" idx="5"/>
          </p:nvPr>
        </p:nvSpPr>
        <p:spPr/>
        <p:txBody>
          <a:bodyPr/>
          <a:lstStyle/>
          <a:p>
            <a:fld id="{37C39B6F-6500-4748-B340-CA5EE5D149A5}" type="slidenum">
              <a:rPr lang="en-US" smtClean="0"/>
              <a:t>29</a:t>
            </a:fld>
            <a:endParaRPr lang="en-US"/>
          </a:p>
        </p:txBody>
      </p:sp>
    </p:spTree>
    <p:extLst>
      <p:ext uri="{BB962C8B-B14F-4D97-AF65-F5344CB8AC3E}">
        <p14:creationId xmlns:p14="http://schemas.microsoft.com/office/powerpoint/2010/main" val="996281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JAKE: We’d like to share with you the presentation that we will be presenting to the stakeholders of this project. </a:t>
            </a:r>
          </a:p>
          <a:p>
            <a:endParaRPr lang="en-US" dirty="0"/>
          </a:p>
          <a:p>
            <a:r>
              <a:rPr lang="en-US" dirty="0"/>
              <a:t>Good afternoon, I’m Jacob Argiro from </a:t>
            </a:r>
            <a:r>
              <a:rPr lang="en-US" dirty="0" err="1"/>
              <a:t>HNTB</a:t>
            </a:r>
            <a:r>
              <a:rPr lang="en-US" dirty="0"/>
              <a:t>, the </a:t>
            </a:r>
            <a:r>
              <a:rPr lang="en-US" dirty="0" err="1"/>
              <a:t>DOT’s</a:t>
            </a:r>
            <a:r>
              <a:rPr lang="en-US" dirty="0"/>
              <a:t>, Consultant Project Manager for this project. Today we’d like to talk about the changes to the project team, give you a brief overview of the history of the Mixmaster interchange, discuss the past and future efforts of the New Mix Program, talk about our approach to the public involvement process and then open it up for general discussion. </a:t>
            </a:r>
          </a:p>
        </p:txBody>
      </p:sp>
      <p:sp>
        <p:nvSpPr>
          <p:cNvPr id="4" name="Slide Number Placeholder 3"/>
          <p:cNvSpPr>
            <a:spLocks noGrp="1"/>
          </p:cNvSpPr>
          <p:nvPr>
            <p:ph type="sldNum" sz="quarter" idx="5"/>
          </p:nvPr>
        </p:nvSpPr>
        <p:spPr/>
        <p:txBody>
          <a:bodyPr/>
          <a:lstStyle/>
          <a:p>
            <a:pPr defTabSz="931774">
              <a:defRPr/>
            </a:pPr>
            <a:fld id="{37C39B6F-6500-4748-B340-CA5EE5D149A5}" type="slidenum">
              <a:rPr lang="en-US">
                <a:solidFill>
                  <a:prstClr val="black"/>
                </a:solidFill>
                <a:latin typeface="Calibri"/>
              </a:rPr>
              <a:pPr defTabSz="931774">
                <a:defRPr/>
              </a:pPr>
              <a:t>3</a:t>
            </a:fld>
            <a:endParaRPr lang="en-US" dirty="0">
              <a:solidFill>
                <a:prstClr val="black"/>
              </a:solidFill>
              <a:latin typeface="Calibri"/>
            </a:endParaRPr>
          </a:p>
        </p:txBody>
      </p:sp>
    </p:spTree>
    <p:extLst>
      <p:ext uri="{BB962C8B-B14F-4D97-AF65-F5344CB8AC3E}">
        <p14:creationId xmlns:p14="http://schemas.microsoft.com/office/powerpoint/2010/main" val="17665053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JON: QUESTIONS &amp; COMMENTS-INQUIRE IF NVCOG STAFFER WOULD LIKE TO SERVE ON PAC</a:t>
            </a:r>
          </a:p>
        </p:txBody>
      </p:sp>
      <p:sp>
        <p:nvSpPr>
          <p:cNvPr id="4" name="Slide Number Placeholder 3"/>
          <p:cNvSpPr>
            <a:spLocks noGrp="1"/>
          </p:cNvSpPr>
          <p:nvPr>
            <p:ph type="sldNum" sz="quarter" idx="5"/>
          </p:nvPr>
        </p:nvSpPr>
        <p:spPr/>
        <p:txBody>
          <a:bodyPr/>
          <a:lstStyle/>
          <a:p>
            <a:fld id="{37C39B6F-6500-4748-B340-CA5EE5D149A5}" type="slidenum">
              <a:rPr lang="en-US" smtClean="0"/>
              <a:t>30</a:t>
            </a:fld>
            <a:endParaRPr lang="en-US" dirty="0"/>
          </a:p>
        </p:txBody>
      </p:sp>
    </p:spTree>
    <p:extLst>
      <p:ext uri="{BB962C8B-B14F-4D97-AF65-F5344CB8AC3E}">
        <p14:creationId xmlns:p14="http://schemas.microsoft.com/office/powerpoint/2010/main" val="18237146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C39B6F-6500-4748-B340-CA5EE5D149A5}" type="slidenum">
              <a:rPr lang="en-US" smtClean="0"/>
              <a:t>31</a:t>
            </a:fld>
            <a:endParaRPr lang="en-US" dirty="0"/>
          </a:p>
        </p:txBody>
      </p:sp>
    </p:spTree>
    <p:extLst>
      <p:ext uri="{BB962C8B-B14F-4D97-AF65-F5344CB8AC3E}">
        <p14:creationId xmlns:p14="http://schemas.microsoft.com/office/powerpoint/2010/main" val="1786150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Attendees will have many other opportunities outside of this meeting to ask questions and leave comments: emails, phone calls, through the website which will launch later this summer.</a:t>
            </a:r>
          </a:p>
        </p:txBody>
      </p:sp>
      <p:sp>
        <p:nvSpPr>
          <p:cNvPr id="4" name="Slide Number Placeholder 3"/>
          <p:cNvSpPr>
            <a:spLocks noGrp="1"/>
          </p:cNvSpPr>
          <p:nvPr>
            <p:ph type="sldNum" sz="quarter" idx="5"/>
          </p:nvPr>
        </p:nvSpPr>
        <p:spPr/>
        <p:txBody>
          <a:bodyPr/>
          <a:lstStyle/>
          <a:p>
            <a:pPr defTabSz="931774">
              <a:defRPr/>
            </a:pPr>
            <a:fld id="{37C39B6F-6500-4748-B340-CA5EE5D149A5}" type="slidenum">
              <a:rPr lang="en-US">
                <a:solidFill>
                  <a:prstClr val="black"/>
                </a:solidFill>
                <a:latin typeface="Calibri"/>
              </a:rPr>
              <a:pPr defTabSz="931774">
                <a:defRPr/>
              </a:pPr>
              <a:t>4</a:t>
            </a:fld>
            <a:endParaRPr lang="en-US" dirty="0">
              <a:solidFill>
                <a:prstClr val="black"/>
              </a:solidFill>
              <a:latin typeface="Calibri"/>
            </a:endParaRPr>
          </a:p>
        </p:txBody>
      </p:sp>
    </p:spTree>
    <p:extLst>
      <p:ext uri="{BB962C8B-B14F-4D97-AF65-F5344CB8AC3E}">
        <p14:creationId xmlns:p14="http://schemas.microsoft.com/office/powerpoint/2010/main" val="3258265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SCOTT</a:t>
            </a:r>
          </a:p>
        </p:txBody>
      </p:sp>
      <p:sp>
        <p:nvSpPr>
          <p:cNvPr id="4" name="Slide Number Placeholder 3"/>
          <p:cNvSpPr>
            <a:spLocks noGrp="1"/>
          </p:cNvSpPr>
          <p:nvPr>
            <p:ph type="sldNum" sz="quarter" idx="5"/>
          </p:nvPr>
        </p:nvSpPr>
        <p:spPr/>
        <p:txBody>
          <a:bodyPr/>
          <a:lstStyle/>
          <a:p>
            <a:pPr defTabSz="931774">
              <a:defRPr/>
            </a:pPr>
            <a:fld id="{37C39B6F-6500-4748-B340-CA5EE5D149A5}" type="slidenum">
              <a:rPr lang="en-US">
                <a:solidFill>
                  <a:prstClr val="black"/>
                </a:solidFill>
                <a:latin typeface="Calibri"/>
              </a:rPr>
              <a:pPr defTabSz="931774">
                <a:defRPr/>
              </a:pPr>
              <a:t>5</a:t>
            </a:fld>
            <a:endParaRPr lang="en-US" dirty="0">
              <a:solidFill>
                <a:prstClr val="black"/>
              </a:solidFill>
              <a:latin typeface="Calibri"/>
            </a:endParaRPr>
          </a:p>
        </p:txBody>
      </p:sp>
    </p:spTree>
    <p:extLst>
      <p:ext uri="{BB962C8B-B14F-4D97-AF65-F5344CB8AC3E}">
        <p14:creationId xmlns:p14="http://schemas.microsoft.com/office/powerpoint/2010/main" val="4104627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a:t>DAVID: IMAGE: June 14, 1965. South end of Charles Street wall looking north easterly from east side of Route eight. </a:t>
            </a:r>
          </a:p>
        </p:txBody>
      </p:sp>
      <p:sp>
        <p:nvSpPr>
          <p:cNvPr id="4" name="Slide Number Placeholder 3"/>
          <p:cNvSpPr>
            <a:spLocks noGrp="1"/>
          </p:cNvSpPr>
          <p:nvPr>
            <p:ph type="sldNum" sz="quarter" idx="5"/>
          </p:nvPr>
        </p:nvSpPr>
        <p:spPr/>
        <p:txBody>
          <a:bodyPr/>
          <a:lstStyle/>
          <a:p>
            <a:fld id="{37C39B6F-6500-4748-B340-CA5EE5D149A5}" type="slidenum">
              <a:rPr lang="en-US" smtClean="0"/>
              <a:t>6</a:t>
            </a:fld>
            <a:endParaRPr lang="en-US" dirty="0"/>
          </a:p>
        </p:txBody>
      </p:sp>
    </p:spTree>
    <p:extLst>
      <p:ext uri="{BB962C8B-B14F-4D97-AF65-F5344CB8AC3E}">
        <p14:creationId xmlns:p14="http://schemas.microsoft.com/office/powerpoint/2010/main" val="2289233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a:t>
            </a:r>
          </a:p>
        </p:txBody>
      </p:sp>
      <p:sp>
        <p:nvSpPr>
          <p:cNvPr id="4" name="Slide Number Placeholder 3"/>
          <p:cNvSpPr>
            <a:spLocks noGrp="1"/>
          </p:cNvSpPr>
          <p:nvPr>
            <p:ph type="sldNum" sz="quarter" idx="5"/>
          </p:nvPr>
        </p:nvSpPr>
        <p:spPr/>
        <p:txBody>
          <a:bodyPr/>
          <a:lstStyle/>
          <a:p>
            <a:fld id="{37C39B6F-6500-4748-B340-CA5EE5D149A5}" type="slidenum">
              <a:rPr lang="en-US" smtClean="0"/>
              <a:t>7</a:t>
            </a:fld>
            <a:endParaRPr lang="en-US" dirty="0"/>
          </a:p>
        </p:txBody>
      </p:sp>
    </p:spTree>
    <p:extLst>
      <p:ext uri="{BB962C8B-B14F-4D97-AF65-F5344CB8AC3E}">
        <p14:creationId xmlns:p14="http://schemas.microsoft.com/office/powerpoint/2010/main" val="2879121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solidFill>
                  <a:schemeClr val="tx1"/>
                </a:solidFill>
              </a:rPr>
              <a:t>DAVID Fact: 10-12 projects had to be done in order to complete the initial structure  at an approximate cost of $48M.</a:t>
            </a:r>
          </a:p>
          <a:p>
            <a:r>
              <a:rPr lang="en-US" i="0" dirty="0">
                <a:solidFill>
                  <a:schemeClr val="tx1"/>
                </a:solidFill>
              </a:rPr>
              <a:t>The Mixmaster was constructed through a series of projects spanning almost 20 years completed in 1981.</a:t>
            </a:r>
          </a:p>
        </p:txBody>
      </p:sp>
      <p:sp>
        <p:nvSpPr>
          <p:cNvPr id="4" name="Slide Number Placeholder 3"/>
          <p:cNvSpPr>
            <a:spLocks noGrp="1"/>
          </p:cNvSpPr>
          <p:nvPr>
            <p:ph type="sldNum" sz="quarter" idx="5"/>
          </p:nvPr>
        </p:nvSpPr>
        <p:spPr/>
        <p:txBody>
          <a:bodyPr/>
          <a:lstStyle/>
          <a:p>
            <a:fld id="{37C39B6F-6500-4748-B340-CA5EE5D149A5}" type="slidenum">
              <a:rPr lang="en-US" smtClean="0"/>
              <a:t>8</a:t>
            </a:fld>
            <a:endParaRPr lang="en-US" dirty="0"/>
          </a:p>
        </p:txBody>
      </p:sp>
    </p:spTree>
    <p:extLst>
      <p:ext uri="{BB962C8B-B14F-4D97-AF65-F5344CB8AC3E}">
        <p14:creationId xmlns:p14="http://schemas.microsoft.com/office/powerpoint/2010/main" val="125453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 Continuous efforts have been made and are currently ongoing to maintain the safety and functionality of this structure.</a:t>
            </a:r>
          </a:p>
          <a:p>
            <a:r>
              <a:rPr lang="en-US" dirty="0"/>
              <a:t>Mixmaster Study Area includes over 60 structures.  The bridges and roadways have required maintenance and repairs over the years, including concrete, steel and deck repairs.  The bridges have also undergone a seismic retrofit.  To the east a widening project was recently completed on I-84 that now has three (3) through lanes in each direction between Hartford and Waterbury.</a:t>
            </a:r>
          </a:p>
          <a:p>
            <a:endParaRPr lang="en-US" dirty="0"/>
          </a:p>
          <a:p>
            <a:endParaRPr lang="en-US" dirty="0"/>
          </a:p>
          <a:p>
            <a:endParaRPr lang="en-US" dirty="0"/>
          </a:p>
          <a:p>
            <a:r>
              <a:rPr lang="en-US" dirty="0"/>
              <a:t>The New Mix project team met with these stakeholders prior to a brief pause of the project in 2018.</a:t>
            </a:r>
          </a:p>
          <a:p>
            <a:pPr defTabSz="420592">
              <a:spcAft>
                <a:spcPts val="1223"/>
              </a:spcAft>
            </a:pPr>
            <a:r>
              <a:rPr lang="en-US" sz="2000" dirty="0">
                <a:latin typeface="Arial" panose="020B0604020202020204" pitchFamily="34" charset="0"/>
                <a:cs typeface="Arial" panose="020B0604020202020204" pitchFamily="34" charset="0"/>
              </a:rPr>
              <a:t>Stakeholder Meetings Completed in 2017:</a:t>
            </a:r>
          </a:p>
          <a:p>
            <a:pPr marL="815302" lvl="1" indent="-349415" defTabSz="420592">
              <a:spcAft>
                <a:spcPts val="815"/>
              </a:spcAft>
              <a:buFont typeface="Arial" panose="020B0604020202020204" pitchFamily="34" charset="0"/>
              <a:buChar char="•"/>
            </a:pPr>
            <a:r>
              <a:rPr lang="en-US" sz="2000" dirty="0">
                <a:latin typeface="Arial" panose="020B0604020202020204" pitchFamily="34" charset="0"/>
                <a:cs typeface="Arial" panose="020B0604020202020204" pitchFamily="34" charset="0"/>
              </a:rPr>
              <a:t>Mayor’s Office</a:t>
            </a:r>
          </a:p>
          <a:p>
            <a:pPr marL="815302" lvl="1" indent="-349415" defTabSz="420592">
              <a:spcAft>
                <a:spcPts val="815"/>
              </a:spcAft>
              <a:buFont typeface="Arial" panose="020B0604020202020204" pitchFamily="34" charset="0"/>
              <a:buChar char="•"/>
            </a:pPr>
            <a:r>
              <a:rPr lang="en-US" sz="2000" dirty="0">
                <a:latin typeface="Arial" panose="020B0604020202020204" pitchFamily="34" charset="0"/>
                <a:cs typeface="Arial" panose="020B0604020202020204" pitchFamily="34" charset="0"/>
              </a:rPr>
              <a:t>NVCOG</a:t>
            </a:r>
          </a:p>
          <a:p>
            <a:pPr marL="815302" lvl="1" indent="-349415" defTabSz="420592">
              <a:spcAft>
                <a:spcPts val="815"/>
              </a:spcAft>
              <a:buFont typeface="Arial" panose="020B0604020202020204" pitchFamily="34" charset="0"/>
              <a:buChar char="•"/>
            </a:pPr>
            <a:r>
              <a:rPr lang="en-US" sz="2000" dirty="0">
                <a:latin typeface="Arial" panose="020B0604020202020204" pitchFamily="34" charset="0"/>
                <a:cs typeface="Arial" panose="020B0604020202020204" pitchFamily="34" charset="0"/>
              </a:rPr>
              <a:t>City Departments (Planning, Engineering, DPW, Economic Development)</a:t>
            </a:r>
          </a:p>
          <a:p>
            <a:pPr marL="815302" lvl="1" indent="-349415" defTabSz="420592">
              <a:spcAft>
                <a:spcPts val="815"/>
              </a:spcAft>
              <a:buFont typeface="Arial" panose="020B0604020202020204" pitchFamily="34" charset="0"/>
              <a:buChar char="•"/>
            </a:pPr>
            <a:r>
              <a:rPr lang="en-US" sz="2000" dirty="0">
                <a:latin typeface="Arial" panose="020B0604020202020204" pitchFamily="34" charset="0"/>
                <a:cs typeface="Arial" panose="020B0604020202020204" pitchFamily="34" charset="0"/>
              </a:rPr>
              <a:t>Regional Chamber of Commerce</a:t>
            </a:r>
          </a:p>
          <a:p>
            <a:pPr marL="815302" lvl="1" indent="-349415" defTabSz="420592">
              <a:spcAft>
                <a:spcPts val="815"/>
              </a:spcAft>
              <a:buFont typeface="Arial" panose="020B0604020202020204" pitchFamily="34" charset="0"/>
              <a:buChar char="•"/>
            </a:pPr>
            <a:r>
              <a:rPr lang="en-US" sz="2000" dirty="0">
                <a:latin typeface="Arial" panose="020B0604020202020204" pitchFamily="34" charset="0"/>
                <a:cs typeface="Arial" panose="020B0604020202020204" pitchFamily="34" charset="0"/>
              </a:rPr>
              <a:t>Police Department</a:t>
            </a:r>
          </a:p>
          <a:p>
            <a:pPr marL="815302" lvl="1" indent="-349415" defTabSz="420592">
              <a:spcAft>
                <a:spcPts val="815"/>
              </a:spcAft>
              <a:buFont typeface="Arial" panose="020B0604020202020204" pitchFamily="34" charset="0"/>
              <a:buChar char="•"/>
            </a:pPr>
            <a:r>
              <a:rPr lang="en-US" sz="2000" dirty="0">
                <a:latin typeface="Arial" panose="020B0604020202020204" pitchFamily="34" charset="0"/>
                <a:cs typeface="Arial" panose="020B0604020202020204" pitchFamily="34" charset="0"/>
              </a:rPr>
              <a:t>Fire Department</a:t>
            </a:r>
          </a:p>
          <a:p>
            <a:pPr marL="815302" lvl="1" indent="-349415" defTabSz="420592">
              <a:spcAft>
                <a:spcPts val="815"/>
              </a:spcAft>
              <a:buFont typeface="Arial" panose="020B0604020202020204" pitchFamily="34" charset="0"/>
              <a:buChar char="•"/>
            </a:pPr>
            <a:r>
              <a:rPr lang="en-US" sz="2000" dirty="0">
                <a:latin typeface="Arial" panose="020B0604020202020204" pitchFamily="34" charset="0"/>
                <a:cs typeface="Arial" panose="020B0604020202020204" pitchFamily="34" charset="0"/>
              </a:rPr>
              <a:t>St. Mary’s Hospital</a:t>
            </a:r>
          </a:p>
          <a:p>
            <a:pPr marL="815302" lvl="1" indent="-349415" defTabSz="420592">
              <a:spcAft>
                <a:spcPts val="815"/>
              </a:spcAft>
              <a:buFont typeface="Arial" panose="020B0604020202020204" pitchFamily="34" charset="0"/>
              <a:buChar char="•"/>
            </a:pPr>
            <a:r>
              <a:rPr lang="en-US" sz="2000" dirty="0">
                <a:latin typeface="Arial" panose="020B0604020202020204" pitchFamily="34" charset="0"/>
                <a:cs typeface="Arial" panose="020B0604020202020204" pitchFamily="34" charset="0"/>
              </a:rPr>
              <a:t>Palace Theater</a:t>
            </a:r>
          </a:p>
          <a:p>
            <a:pPr marL="815302" lvl="1" indent="-349415" defTabSz="420592">
              <a:spcAft>
                <a:spcPts val="815"/>
              </a:spcAft>
              <a:buFont typeface="Arial" panose="020B0604020202020204" pitchFamily="34" charset="0"/>
              <a:buChar char="•"/>
            </a:pPr>
            <a:r>
              <a:rPr lang="en-US" sz="2000" dirty="0">
                <a:latin typeface="Arial" panose="020B0604020202020204" pitchFamily="34" charset="0"/>
                <a:cs typeface="Arial" panose="020B0604020202020204" pitchFamily="34" charset="0"/>
              </a:rPr>
              <a:t>Waterbury Hospital</a:t>
            </a:r>
          </a:p>
          <a:p>
            <a:endParaRPr lang="en-US" dirty="0"/>
          </a:p>
        </p:txBody>
      </p:sp>
      <p:sp>
        <p:nvSpPr>
          <p:cNvPr id="4" name="Slide Number Placeholder 3"/>
          <p:cNvSpPr>
            <a:spLocks noGrp="1"/>
          </p:cNvSpPr>
          <p:nvPr>
            <p:ph type="sldNum" sz="quarter" idx="5"/>
          </p:nvPr>
        </p:nvSpPr>
        <p:spPr/>
        <p:txBody>
          <a:bodyPr/>
          <a:lstStyle/>
          <a:p>
            <a:fld id="{37C39B6F-6500-4748-B340-CA5EE5D149A5}" type="slidenum">
              <a:rPr lang="en-US" smtClean="0"/>
              <a:t>9</a:t>
            </a:fld>
            <a:endParaRPr lang="en-US" dirty="0"/>
          </a:p>
        </p:txBody>
      </p:sp>
    </p:spTree>
    <p:extLst>
      <p:ext uri="{BB962C8B-B14F-4D97-AF65-F5344CB8AC3E}">
        <p14:creationId xmlns:p14="http://schemas.microsoft.com/office/powerpoint/2010/main" val="2617597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3BEF351-BCA0-F34A-B694-35DBF1F22367}"/>
              </a:ext>
            </a:extLst>
          </p:cNvPr>
          <p:cNvSpPr/>
          <p:nvPr userDrawn="1"/>
        </p:nvSpPr>
        <p:spPr>
          <a:xfrm>
            <a:off x="443753" y="389965"/>
            <a:ext cx="11376212" cy="6064623"/>
          </a:xfrm>
          <a:prstGeom prst="rect">
            <a:avLst/>
          </a:prstGeom>
          <a:noFill/>
          <a:ln w="69850">
            <a:solidFill>
              <a:srgbClr val="565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Placeholder 1"/>
          <p:cNvSpPr>
            <a:spLocks noGrp="1"/>
          </p:cNvSpPr>
          <p:nvPr>
            <p:ph type="title"/>
          </p:nvPr>
        </p:nvSpPr>
        <p:spPr>
          <a:xfrm>
            <a:off x="609600" y="996531"/>
            <a:ext cx="10972800" cy="1984627"/>
          </a:xfrm>
          <a:prstGeom prst="rect">
            <a:avLst/>
          </a:prstGeom>
        </p:spPr>
        <p:txBody>
          <a:bodyPr vert="horz" lIns="91440" tIns="45720" rIns="91440" bIns="45720" rtlCol="0" anchor="t">
            <a:normAutofit/>
          </a:bodyPr>
          <a:lstStyle/>
          <a:p>
            <a:r>
              <a:rPr lang="en-US"/>
              <a:t>Click to edit </a:t>
            </a:r>
            <a:br>
              <a:rPr lang="en-US"/>
            </a:br>
            <a:r>
              <a:rPr lang="en-US"/>
              <a:t>Master title style</a:t>
            </a:r>
          </a:p>
        </p:txBody>
      </p:sp>
    </p:spTree>
    <p:extLst>
      <p:ext uri="{BB962C8B-B14F-4D97-AF65-F5344CB8AC3E}">
        <p14:creationId xmlns:p14="http://schemas.microsoft.com/office/powerpoint/2010/main" val="702509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609600" y="274638"/>
            <a:ext cx="10972800" cy="621046"/>
          </a:xfrm>
          <a:prstGeom prst="rect">
            <a:avLst/>
          </a:prstGeom>
        </p:spPr>
        <p:txBody>
          <a:bodyPr vert="horz" lIns="91440" tIns="45720" rIns="91440" bIns="45720" rtlCol="0" anchor="ctr">
            <a:noAutofit/>
          </a:bodyPr>
          <a:lstStyle/>
          <a:p>
            <a:r>
              <a:rPr lang="en-US"/>
              <a:t>CLICK TO EDIT MASTER TITLE STYLE</a:t>
            </a:r>
          </a:p>
        </p:txBody>
      </p:sp>
      <p:sp>
        <p:nvSpPr>
          <p:cNvPr id="10" name="Picture Placeholder 9"/>
          <p:cNvSpPr>
            <a:spLocks noGrp="1"/>
          </p:cNvSpPr>
          <p:nvPr>
            <p:ph type="pic" sz="quarter" idx="12"/>
          </p:nvPr>
        </p:nvSpPr>
        <p:spPr>
          <a:xfrm>
            <a:off x="609600" y="1056438"/>
            <a:ext cx="5405438" cy="4986088"/>
          </a:xfrm>
          <a:prstGeom prst="rect">
            <a:avLst/>
          </a:prstGeom>
        </p:spPr>
        <p:txBody>
          <a:bodyPr/>
          <a:lstStyle/>
          <a:p>
            <a:endParaRPr lang="en-US" dirty="0"/>
          </a:p>
        </p:txBody>
      </p:sp>
      <p:sp>
        <p:nvSpPr>
          <p:cNvPr id="11" name="Picture Placeholder 9"/>
          <p:cNvSpPr>
            <a:spLocks noGrp="1"/>
          </p:cNvSpPr>
          <p:nvPr>
            <p:ph type="pic" sz="quarter" idx="13"/>
          </p:nvPr>
        </p:nvSpPr>
        <p:spPr>
          <a:xfrm>
            <a:off x="6176962" y="1056438"/>
            <a:ext cx="5405438" cy="4986088"/>
          </a:xfrm>
          <a:prstGeom prst="rect">
            <a:avLst/>
          </a:prstGeom>
        </p:spPr>
        <p:txBody>
          <a:bodyPr/>
          <a:lstStyle/>
          <a:p>
            <a:endParaRPr lang="en-US" dirty="0"/>
          </a:p>
        </p:txBody>
      </p:sp>
    </p:spTree>
    <p:extLst>
      <p:ext uri="{BB962C8B-B14F-4D97-AF65-F5344CB8AC3E}">
        <p14:creationId xmlns:p14="http://schemas.microsoft.com/office/powerpoint/2010/main" val="1837810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609600" y="1069975"/>
            <a:ext cx="10972800" cy="4878388"/>
          </a:xfrm>
          <a:prstGeom prst="rect">
            <a:avLst/>
          </a:prstGeom>
        </p:spPr>
        <p:txBody>
          <a:bodyPr vert="horz" numCol="2"/>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US"/>
          </a:p>
          <a:p>
            <a:pPr lvl="4"/>
            <a:endParaRPr lang="en-US"/>
          </a:p>
        </p:txBody>
      </p:sp>
    </p:spTree>
    <p:extLst>
      <p:ext uri="{BB962C8B-B14F-4D97-AF65-F5344CB8AC3E}">
        <p14:creationId xmlns:p14="http://schemas.microsoft.com/office/powerpoint/2010/main" val="2536526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61987"/>
          </a:xfrm>
          <a:prstGeom prst="rect">
            <a:avLst/>
          </a:prstGeom>
        </p:spPr>
        <p:txBody>
          <a:bodyPr vert="horz"/>
          <a:lstStyle>
            <a:lvl1pPr algn="l">
              <a:defRPr sz="3200" b="1">
                <a:solidFill>
                  <a:srgbClr val="49A2DA"/>
                </a:solidFill>
                <a:latin typeface="Arial"/>
                <a:cs typeface="Arial"/>
              </a:defRPr>
            </a:lvl1pPr>
          </a:lstStyle>
          <a:p>
            <a:r>
              <a:rPr lang="en-US"/>
              <a:t>Click to edit Master title style</a:t>
            </a:r>
          </a:p>
        </p:txBody>
      </p:sp>
      <p:sp>
        <p:nvSpPr>
          <p:cNvPr id="8" name="Text Placeholder 7"/>
          <p:cNvSpPr>
            <a:spLocks noGrp="1"/>
          </p:cNvSpPr>
          <p:nvPr>
            <p:ph type="body" sz="quarter" idx="11"/>
          </p:nvPr>
        </p:nvSpPr>
        <p:spPr>
          <a:xfrm>
            <a:off x="609600" y="1143000"/>
            <a:ext cx="5121275" cy="4921250"/>
          </a:xfrm>
          <a:prstGeom prst="rect">
            <a:avLst/>
          </a:prstGeom>
        </p:spPr>
        <p:txBody>
          <a:bodyPr vert="horz" numCol="1"/>
          <a:lstStyle>
            <a:lvl1pPr>
              <a:defRPr sz="2800">
                <a:solidFill>
                  <a:srgbClr val="A35CA3"/>
                </a:solidFill>
                <a:latin typeface="Arial"/>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hart Placeholder 9"/>
          <p:cNvSpPr>
            <a:spLocks noGrp="1"/>
          </p:cNvSpPr>
          <p:nvPr>
            <p:ph type="chart" sz="quarter" idx="12"/>
          </p:nvPr>
        </p:nvSpPr>
        <p:spPr>
          <a:xfrm>
            <a:off x="5905500" y="1143000"/>
            <a:ext cx="5676900" cy="4921250"/>
          </a:xfrm>
          <a:prstGeom prst="rect">
            <a:avLst/>
          </a:prstGeom>
        </p:spPr>
        <p:txBody>
          <a:bodyPr vert="horz"/>
          <a:lstStyle>
            <a:lvl1pPr>
              <a:defRPr sz="2000"/>
            </a:lvl1pPr>
          </a:lstStyle>
          <a:p>
            <a:endParaRPr lang="en-US" dirty="0"/>
          </a:p>
        </p:txBody>
      </p:sp>
    </p:spTree>
    <p:extLst>
      <p:ext uri="{BB962C8B-B14F-4D97-AF65-F5344CB8AC3E}">
        <p14:creationId xmlns:p14="http://schemas.microsoft.com/office/powerpoint/2010/main" val="197044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056106"/>
            <a:ext cx="4657558" cy="4986392"/>
          </a:xfrm>
          <a:prstGeom prst="rect">
            <a:avLst/>
          </a:prstGeom>
        </p:spPr>
        <p:txBody>
          <a:bodyPr numCol="1"/>
          <a:lstStyle>
            <a:lvl1pPr>
              <a:defRPr sz="2800">
                <a:solidFill>
                  <a:srgbClr val="A35CA3"/>
                </a:solidFill>
                <a:latin typeface="Arial"/>
                <a:cs typeface="Arial"/>
              </a:defRPr>
            </a:lvl1pPr>
            <a:lvl2pPr>
              <a:defRPr sz="2400" baseline="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a:xfrm>
            <a:off x="609600" y="274638"/>
            <a:ext cx="10972800" cy="621046"/>
          </a:xfrm>
          <a:prstGeom prst="rect">
            <a:avLst/>
          </a:prstGeom>
        </p:spPr>
        <p:txBody>
          <a:bodyPr vert="horz" lIns="91440" tIns="45720" rIns="91440" bIns="45720" rtlCol="0" anchor="ctr">
            <a:noAutofit/>
          </a:bodyPr>
          <a:lstStyle/>
          <a:p>
            <a:r>
              <a:rPr lang="en-US"/>
              <a:t>CLICK TO EDIT MASTER TITLE STYLE</a:t>
            </a:r>
          </a:p>
        </p:txBody>
      </p:sp>
      <p:sp>
        <p:nvSpPr>
          <p:cNvPr id="12" name="Picture Placeholder 11"/>
          <p:cNvSpPr>
            <a:spLocks noGrp="1"/>
          </p:cNvSpPr>
          <p:nvPr>
            <p:ph type="pic" sz="quarter" idx="10"/>
          </p:nvPr>
        </p:nvSpPr>
        <p:spPr>
          <a:xfrm>
            <a:off x="5387975" y="1056438"/>
            <a:ext cx="6194425" cy="4986088"/>
          </a:xfrm>
          <a:prstGeom prst="rect">
            <a:avLst/>
          </a:prstGeom>
        </p:spPr>
        <p:txBody>
          <a:bodyPr/>
          <a:lstStyle/>
          <a:p>
            <a:endParaRPr lang="en-US" dirty="0"/>
          </a:p>
        </p:txBody>
      </p:sp>
    </p:spTree>
    <p:extLst>
      <p:ext uri="{BB962C8B-B14F-4D97-AF65-F5344CB8AC3E}">
        <p14:creationId xmlns:p14="http://schemas.microsoft.com/office/powerpoint/2010/main" val="240338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609600" y="274638"/>
            <a:ext cx="10972800" cy="621046"/>
          </a:xfrm>
          <a:prstGeom prst="rect">
            <a:avLst/>
          </a:prstGeom>
        </p:spPr>
        <p:txBody>
          <a:bodyPr vert="horz" lIns="91440" tIns="45720" rIns="91440" bIns="45720" rtlCol="0" anchor="ctr">
            <a:noAutofit/>
          </a:bodyPr>
          <a:lstStyle/>
          <a:p>
            <a:r>
              <a:rPr lang="en-US"/>
              <a:t>CLICK TO EDIT MASTER TITLE STYLE</a:t>
            </a:r>
          </a:p>
        </p:txBody>
      </p:sp>
      <p:sp>
        <p:nvSpPr>
          <p:cNvPr id="10" name="Picture Placeholder 9"/>
          <p:cNvSpPr>
            <a:spLocks noGrp="1"/>
          </p:cNvSpPr>
          <p:nvPr>
            <p:ph type="pic" sz="quarter" idx="12"/>
          </p:nvPr>
        </p:nvSpPr>
        <p:spPr>
          <a:xfrm>
            <a:off x="609600" y="1056438"/>
            <a:ext cx="5405438" cy="4986088"/>
          </a:xfrm>
          <a:prstGeom prst="rect">
            <a:avLst/>
          </a:prstGeom>
        </p:spPr>
        <p:txBody>
          <a:bodyPr/>
          <a:lstStyle/>
          <a:p>
            <a:endParaRPr lang="en-US" dirty="0"/>
          </a:p>
        </p:txBody>
      </p:sp>
      <p:sp>
        <p:nvSpPr>
          <p:cNvPr id="11" name="Picture Placeholder 9"/>
          <p:cNvSpPr>
            <a:spLocks noGrp="1"/>
          </p:cNvSpPr>
          <p:nvPr>
            <p:ph type="pic" sz="quarter" idx="13"/>
          </p:nvPr>
        </p:nvSpPr>
        <p:spPr>
          <a:xfrm>
            <a:off x="6176962" y="1056438"/>
            <a:ext cx="5405438" cy="4986088"/>
          </a:xfrm>
          <a:prstGeom prst="rect">
            <a:avLst/>
          </a:prstGeom>
        </p:spPr>
        <p:txBody>
          <a:bodyPr/>
          <a:lstStyle/>
          <a:p>
            <a:endParaRPr lang="en-US" dirty="0"/>
          </a:p>
        </p:txBody>
      </p:sp>
    </p:spTree>
    <p:extLst>
      <p:ext uri="{BB962C8B-B14F-4D97-AF65-F5344CB8AC3E}">
        <p14:creationId xmlns:p14="http://schemas.microsoft.com/office/powerpoint/2010/main" val="3866364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609600" y="1069975"/>
            <a:ext cx="10972800" cy="4878388"/>
          </a:xfrm>
          <a:prstGeom prst="rect">
            <a:avLst/>
          </a:prstGeom>
        </p:spPr>
        <p:txBody>
          <a:bodyPr vert="horz" numCol="2"/>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US"/>
          </a:p>
          <a:p>
            <a:pPr lvl="4"/>
            <a:endParaRPr lang="en-US"/>
          </a:p>
        </p:txBody>
      </p:sp>
    </p:spTree>
    <p:extLst>
      <p:ext uri="{BB962C8B-B14F-4D97-AF65-F5344CB8AC3E}">
        <p14:creationId xmlns:p14="http://schemas.microsoft.com/office/powerpoint/2010/main" val="2155146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61987"/>
          </a:xfrm>
          <a:prstGeom prst="rect">
            <a:avLst/>
          </a:prstGeom>
        </p:spPr>
        <p:txBody>
          <a:bodyPr vert="horz"/>
          <a:lstStyle>
            <a:lvl1pPr algn="l">
              <a:defRPr sz="3200" b="1">
                <a:solidFill>
                  <a:srgbClr val="49A2DA"/>
                </a:solidFill>
                <a:latin typeface="Arial"/>
                <a:cs typeface="Arial"/>
              </a:defRPr>
            </a:lvl1pPr>
          </a:lstStyle>
          <a:p>
            <a:r>
              <a:rPr lang="en-US"/>
              <a:t>Click to edit Master title style</a:t>
            </a:r>
          </a:p>
        </p:txBody>
      </p:sp>
      <p:sp>
        <p:nvSpPr>
          <p:cNvPr id="8" name="Text Placeholder 7"/>
          <p:cNvSpPr>
            <a:spLocks noGrp="1"/>
          </p:cNvSpPr>
          <p:nvPr>
            <p:ph type="body" sz="quarter" idx="11"/>
          </p:nvPr>
        </p:nvSpPr>
        <p:spPr>
          <a:xfrm>
            <a:off x="609600" y="1143000"/>
            <a:ext cx="5121275" cy="4921250"/>
          </a:xfrm>
          <a:prstGeom prst="rect">
            <a:avLst/>
          </a:prstGeom>
        </p:spPr>
        <p:txBody>
          <a:bodyPr vert="horz" numCol="1"/>
          <a:lstStyle>
            <a:lvl1pPr>
              <a:defRPr sz="2800">
                <a:solidFill>
                  <a:srgbClr val="A35CA3"/>
                </a:solidFill>
                <a:latin typeface="Arial"/>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hart Placeholder 9"/>
          <p:cNvSpPr>
            <a:spLocks noGrp="1"/>
          </p:cNvSpPr>
          <p:nvPr>
            <p:ph type="chart" sz="quarter" idx="12"/>
          </p:nvPr>
        </p:nvSpPr>
        <p:spPr>
          <a:xfrm>
            <a:off x="5905500" y="1143000"/>
            <a:ext cx="5676900" cy="4921250"/>
          </a:xfrm>
          <a:prstGeom prst="rect">
            <a:avLst/>
          </a:prstGeom>
        </p:spPr>
        <p:txBody>
          <a:bodyPr vert="horz"/>
          <a:lstStyle>
            <a:lvl1pPr>
              <a:defRPr sz="2000"/>
            </a:lvl1pPr>
          </a:lstStyle>
          <a:p>
            <a:endParaRPr lang="en-US" dirty="0"/>
          </a:p>
        </p:txBody>
      </p:sp>
    </p:spTree>
    <p:extLst>
      <p:ext uri="{BB962C8B-B14F-4D97-AF65-F5344CB8AC3E}">
        <p14:creationId xmlns:p14="http://schemas.microsoft.com/office/powerpoint/2010/main" val="8965089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722314" y="1230314"/>
            <a:ext cx="2001018" cy="1817686"/>
          </a:xfrm>
          <a:prstGeom prst="rect">
            <a:avLst/>
          </a:prstGeom>
          <a:ln>
            <a:solidFill>
              <a:srgbClr val="A35CA3"/>
            </a:solidFill>
          </a:ln>
        </p:spPr>
        <p:txBody>
          <a:bodyPr vert="horz"/>
          <a:lstStyle>
            <a:lvl1pPr marL="0" indent="0">
              <a:buNone/>
              <a:defRPr sz="1400"/>
            </a:lvl1pPr>
          </a:lstStyle>
          <a:p>
            <a:endParaRPr lang="en-US" dirty="0"/>
          </a:p>
        </p:txBody>
      </p:sp>
      <p:sp>
        <p:nvSpPr>
          <p:cNvPr id="5" name="Picture Placeholder 3"/>
          <p:cNvSpPr>
            <a:spLocks noGrp="1"/>
          </p:cNvSpPr>
          <p:nvPr>
            <p:ph type="pic" sz="quarter" idx="11"/>
          </p:nvPr>
        </p:nvSpPr>
        <p:spPr>
          <a:xfrm>
            <a:off x="2928103" y="1230314"/>
            <a:ext cx="2001018" cy="1817686"/>
          </a:xfrm>
          <a:prstGeom prst="rect">
            <a:avLst/>
          </a:prstGeom>
          <a:ln>
            <a:solidFill>
              <a:srgbClr val="A35CA3"/>
            </a:solidFill>
          </a:ln>
        </p:spPr>
        <p:txBody>
          <a:bodyPr vert="horz"/>
          <a:lstStyle>
            <a:lvl1pPr marL="0" indent="0">
              <a:buNone/>
              <a:defRPr sz="1400"/>
            </a:lvl1pPr>
          </a:lstStyle>
          <a:p>
            <a:endParaRPr lang="en-US" dirty="0"/>
          </a:p>
        </p:txBody>
      </p:sp>
      <p:sp>
        <p:nvSpPr>
          <p:cNvPr id="6" name="Picture Placeholder 3"/>
          <p:cNvSpPr>
            <a:spLocks noGrp="1"/>
          </p:cNvSpPr>
          <p:nvPr>
            <p:ph type="pic" sz="quarter" idx="12"/>
          </p:nvPr>
        </p:nvSpPr>
        <p:spPr>
          <a:xfrm>
            <a:off x="5093788" y="1230314"/>
            <a:ext cx="2001018" cy="1817686"/>
          </a:xfrm>
          <a:prstGeom prst="rect">
            <a:avLst/>
          </a:prstGeom>
          <a:ln>
            <a:solidFill>
              <a:srgbClr val="A35CA3"/>
            </a:solidFill>
          </a:ln>
        </p:spPr>
        <p:txBody>
          <a:bodyPr vert="horz"/>
          <a:lstStyle>
            <a:lvl1pPr marL="0" indent="0">
              <a:buNone/>
              <a:defRPr sz="1400"/>
            </a:lvl1pPr>
          </a:lstStyle>
          <a:p>
            <a:endParaRPr lang="en-US" dirty="0"/>
          </a:p>
        </p:txBody>
      </p:sp>
      <p:sp>
        <p:nvSpPr>
          <p:cNvPr id="7" name="Picture Placeholder 3"/>
          <p:cNvSpPr>
            <a:spLocks noGrp="1"/>
          </p:cNvSpPr>
          <p:nvPr>
            <p:ph type="pic" sz="quarter" idx="13"/>
          </p:nvPr>
        </p:nvSpPr>
        <p:spPr>
          <a:xfrm>
            <a:off x="7246061" y="1230314"/>
            <a:ext cx="2001018" cy="1817686"/>
          </a:xfrm>
          <a:prstGeom prst="rect">
            <a:avLst/>
          </a:prstGeom>
          <a:ln>
            <a:solidFill>
              <a:srgbClr val="A35CA3"/>
            </a:solidFill>
          </a:ln>
        </p:spPr>
        <p:txBody>
          <a:bodyPr vert="horz"/>
          <a:lstStyle>
            <a:lvl1pPr marL="0" indent="0">
              <a:buNone/>
              <a:defRPr sz="1400"/>
            </a:lvl1pPr>
          </a:lstStyle>
          <a:p>
            <a:endParaRPr lang="en-US" dirty="0"/>
          </a:p>
        </p:txBody>
      </p:sp>
      <p:sp>
        <p:nvSpPr>
          <p:cNvPr id="9" name="Text Placeholder 8"/>
          <p:cNvSpPr>
            <a:spLocks noGrp="1"/>
          </p:cNvSpPr>
          <p:nvPr>
            <p:ph type="body" sz="quarter" idx="14"/>
          </p:nvPr>
        </p:nvSpPr>
        <p:spPr>
          <a:xfrm>
            <a:off x="722313" y="3836726"/>
            <a:ext cx="2000250" cy="1791368"/>
          </a:xfrm>
          <a:prstGeom prst="rect">
            <a:avLst/>
          </a:prstGeom>
        </p:spPr>
        <p:txBody>
          <a:bodyPr vert="horz"/>
          <a:lstStyle>
            <a:lvl1pPr marL="0" indent="0" algn="ctr">
              <a:buNone/>
              <a:defRPr sz="1600">
                <a:solidFill>
                  <a:srgbClr val="314091"/>
                </a:solidFill>
                <a:latin typeface="Arial"/>
                <a:cs typeface="Arial"/>
              </a:defRPr>
            </a:lvl1pPr>
            <a:lvl2pPr>
              <a:defRPr sz="1400"/>
            </a:lvl2pPr>
            <a:lvl3pPr>
              <a:defRPr sz="1200"/>
            </a:lvl3pPr>
            <a:lvl4pPr>
              <a:defRPr sz="1100"/>
            </a:lvl4pPr>
            <a:lvl5pPr>
              <a:defRPr sz="1100"/>
            </a:lvl5pPr>
          </a:lstStyle>
          <a:p>
            <a:pPr lvl="0"/>
            <a:r>
              <a:rPr lang="en-US"/>
              <a:t>Click to edit Master text styles</a:t>
            </a:r>
          </a:p>
        </p:txBody>
      </p:sp>
      <p:sp>
        <p:nvSpPr>
          <p:cNvPr id="10" name="Text Placeholder 8"/>
          <p:cNvSpPr>
            <a:spLocks noGrp="1"/>
          </p:cNvSpPr>
          <p:nvPr>
            <p:ph type="body" sz="quarter" idx="15"/>
          </p:nvPr>
        </p:nvSpPr>
        <p:spPr>
          <a:xfrm>
            <a:off x="2928103" y="3836726"/>
            <a:ext cx="2000250" cy="1791367"/>
          </a:xfrm>
          <a:prstGeom prst="rect">
            <a:avLst/>
          </a:prstGeom>
        </p:spPr>
        <p:txBody>
          <a:bodyPr vert="horz"/>
          <a:lstStyle>
            <a:lvl1pPr marL="0" indent="0" algn="ctr">
              <a:buNone/>
              <a:defRPr sz="1600">
                <a:solidFill>
                  <a:srgbClr val="314091"/>
                </a:solidFill>
                <a:latin typeface="Arial"/>
                <a:cs typeface="Arial"/>
              </a:defRPr>
            </a:lvl1pPr>
            <a:lvl2pPr>
              <a:defRPr sz="1400"/>
            </a:lvl2pPr>
            <a:lvl3pPr>
              <a:defRPr sz="1200"/>
            </a:lvl3pPr>
            <a:lvl4pPr>
              <a:defRPr sz="1100"/>
            </a:lvl4pPr>
            <a:lvl5pPr>
              <a:defRPr sz="1100"/>
            </a:lvl5pPr>
          </a:lstStyle>
          <a:p>
            <a:pPr lvl="0"/>
            <a:r>
              <a:rPr lang="en-US"/>
              <a:t>Click to edit Master text styles</a:t>
            </a:r>
          </a:p>
        </p:txBody>
      </p:sp>
      <p:sp>
        <p:nvSpPr>
          <p:cNvPr id="11" name="Text Placeholder 8"/>
          <p:cNvSpPr>
            <a:spLocks noGrp="1"/>
          </p:cNvSpPr>
          <p:nvPr>
            <p:ph type="body" sz="quarter" idx="16"/>
          </p:nvPr>
        </p:nvSpPr>
        <p:spPr>
          <a:xfrm>
            <a:off x="5093788" y="3836726"/>
            <a:ext cx="2000250" cy="1791367"/>
          </a:xfrm>
          <a:prstGeom prst="rect">
            <a:avLst/>
          </a:prstGeom>
        </p:spPr>
        <p:txBody>
          <a:bodyPr vert="horz"/>
          <a:lstStyle>
            <a:lvl1pPr marL="0" indent="0" algn="ctr">
              <a:buNone/>
              <a:defRPr sz="1600">
                <a:solidFill>
                  <a:srgbClr val="314091"/>
                </a:solidFill>
                <a:latin typeface="Arial"/>
                <a:cs typeface="Arial"/>
              </a:defRPr>
            </a:lvl1pPr>
            <a:lvl2pPr>
              <a:defRPr sz="1400"/>
            </a:lvl2pPr>
            <a:lvl3pPr>
              <a:defRPr sz="1200"/>
            </a:lvl3pPr>
            <a:lvl4pPr>
              <a:defRPr sz="1100"/>
            </a:lvl4pPr>
            <a:lvl5pPr>
              <a:defRPr sz="1100"/>
            </a:lvl5pPr>
          </a:lstStyle>
          <a:p>
            <a:pPr lvl="0"/>
            <a:r>
              <a:rPr lang="en-US"/>
              <a:t>Click to edit Master text styles</a:t>
            </a:r>
          </a:p>
        </p:txBody>
      </p:sp>
      <p:sp>
        <p:nvSpPr>
          <p:cNvPr id="12" name="Text Placeholder 8"/>
          <p:cNvSpPr>
            <a:spLocks noGrp="1"/>
          </p:cNvSpPr>
          <p:nvPr>
            <p:ph type="body" sz="quarter" idx="17"/>
          </p:nvPr>
        </p:nvSpPr>
        <p:spPr>
          <a:xfrm>
            <a:off x="7246829" y="3836726"/>
            <a:ext cx="2000250" cy="1791367"/>
          </a:xfrm>
          <a:prstGeom prst="rect">
            <a:avLst/>
          </a:prstGeom>
        </p:spPr>
        <p:txBody>
          <a:bodyPr vert="horz"/>
          <a:lstStyle>
            <a:lvl1pPr marL="0" indent="0" algn="ctr">
              <a:buNone/>
              <a:defRPr sz="1600">
                <a:solidFill>
                  <a:srgbClr val="314091"/>
                </a:solidFill>
                <a:latin typeface="Arial"/>
                <a:cs typeface="Arial"/>
              </a:defRPr>
            </a:lvl1pPr>
            <a:lvl2pPr>
              <a:defRPr sz="1400"/>
            </a:lvl2pPr>
            <a:lvl3pPr>
              <a:defRPr sz="1200"/>
            </a:lvl3pPr>
            <a:lvl4pPr>
              <a:defRPr sz="1100"/>
            </a:lvl4pPr>
            <a:lvl5pPr>
              <a:defRPr sz="1100"/>
            </a:lvl5pPr>
          </a:lstStyle>
          <a:p>
            <a:pPr lvl="0"/>
            <a:r>
              <a:rPr lang="en-US"/>
              <a:t>Click to edit Master text styles</a:t>
            </a:r>
          </a:p>
        </p:txBody>
      </p:sp>
      <p:sp>
        <p:nvSpPr>
          <p:cNvPr id="13" name="Picture Placeholder 3"/>
          <p:cNvSpPr>
            <a:spLocks noGrp="1"/>
          </p:cNvSpPr>
          <p:nvPr>
            <p:ph type="pic" sz="quarter" idx="18"/>
          </p:nvPr>
        </p:nvSpPr>
        <p:spPr>
          <a:xfrm>
            <a:off x="9398377" y="1230314"/>
            <a:ext cx="2001018" cy="1817686"/>
          </a:xfrm>
          <a:prstGeom prst="rect">
            <a:avLst/>
          </a:prstGeom>
          <a:ln>
            <a:solidFill>
              <a:srgbClr val="A35CA3"/>
            </a:solidFill>
          </a:ln>
        </p:spPr>
        <p:txBody>
          <a:bodyPr vert="horz"/>
          <a:lstStyle>
            <a:lvl1pPr marL="0" indent="0">
              <a:buNone/>
              <a:defRPr sz="1400"/>
            </a:lvl1pPr>
          </a:lstStyle>
          <a:p>
            <a:endParaRPr lang="en-US" dirty="0"/>
          </a:p>
        </p:txBody>
      </p:sp>
      <p:sp>
        <p:nvSpPr>
          <p:cNvPr id="14" name="Text Placeholder 8"/>
          <p:cNvSpPr>
            <a:spLocks noGrp="1"/>
          </p:cNvSpPr>
          <p:nvPr>
            <p:ph type="body" sz="quarter" idx="19"/>
          </p:nvPr>
        </p:nvSpPr>
        <p:spPr>
          <a:xfrm>
            <a:off x="9399145" y="3836726"/>
            <a:ext cx="2000250" cy="1791367"/>
          </a:xfrm>
          <a:prstGeom prst="rect">
            <a:avLst/>
          </a:prstGeom>
        </p:spPr>
        <p:txBody>
          <a:bodyPr vert="horz"/>
          <a:lstStyle>
            <a:lvl1pPr marL="0" indent="0" algn="ctr">
              <a:buNone/>
              <a:defRPr sz="1600">
                <a:solidFill>
                  <a:srgbClr val="314091"/>
                </a:solidFill>
                <a:latin typeface="Arial"/>
                <a:cs typeface="Arial"/>
              </a:defRPr>
            </a:lvl1pPr>
            <a:lvl2pPr>
              <a:defRPr sz="1400"/>
            </a:lvl2pPr>
            <a:lvl3pPr>
              <a:defRPr sz="1200"/>
            </a:lvl3pPr>
            <a:lvl4pPr>
              <a:defRPr sz="1100"/>
            </a:lvl4pPr>
            <a:lvl5pPr>
              <a:defRPr sz="1100"/>
            </a:lvl5pPr>
          </a:lstStyle>
          <a:p>
            <a:pPr lvl="0"/>
            <a:r>
              <a:rPr lang="en-US"/>
              <a:t>Click to edit Master text styles</a:t>
            </a:r>
          </a:p>
        </p:txBody>
      </p:sp>
      <p:sp>
        <p:nvSpPr>
          <p:cNvPr id="20" name="Text Placeholder 8"/>
          <p:cNvSpPr>
            <a:spLocks noGrp="1"/>
          </p:cNvSpPr>
          <p:nvPr>
            <p:ph type="body" sz="quarter" idx="20"/>
          </p:nvPr>
        </p:nvSpPr>
        <p:spPr>
          <a:xfrm>
            <a:off x="722313" y="3168311"/>
            <a:ext cx="2000250" cy="561477"/>
          </a:xfrm>
          <a:prstGeom prst="rect">
            <a:avLst/>
          </a:prstGeom>
          <a:solidFill>
            <a:srgbClr val="A35CA3"/>
          </a:solidFill>
        </p:spPr>
        <p:txBody>
          <a:bodyPr vert="horz"/>
          <a:lstStyle>
            <a:lvl1pPr marL="0" indent="0" algn="ctr">
              <a:buNone/>
              <a:defRPr sz="1600" b="1">
                <a:solidFill>
                  <a:schemeClr val="bg1"/>
                </a:solidFill>
                <a:latin typeface="Arial"/>
                <a:cs typeface="Arial"/>
              </a:defRPr>
            </a:lvl1pPr>
            <a:lvl2pPr>
              <a:defRPr sz="1400"/>
            </a:lvl2pPr>
            <a:lvl3pPr>
              <a:defRPr sz="1200"/>
            </a:lvl3pPr>
            <a:lvl4pPr>
              <a:defRPr sz="1100"/>
            </a:lvl4pPr>
            <a:lvl5pPr>
              <a:defRPr sz="1100"/>
            </a:lvl5pPr>
          </a:lstStyle>
          <a:p>
            <a:pPr lvl="0"/>
            <a:r>
              <a:rPr lang="en-US"/>
              <a:t>Click to edit Master text styles</a:t>
            </a:r>
          </a:p>
        </p:txBody>
      </p:sp>
      <p:sp>
        <p:nvSpPr>
          <p:cNvPr id="21" name="Text Placeholder 8"/>
          <p:cNvSpPr>
            <a:spLocks noGrp="1"/>
          </p:cNvSpPr>
          <p:nvPr>
            <p:ph type="body" sz="quarter" idx="21"/>
          </p:nvPr>
        </p:nvSpPr>
        <p:spPr>
          <a:xfrm>
            <a:off x="2928871" y="3168311"/>
            <a:ext cx="2000250" cy="561477"/>
          </a:xfrm>
          <a:prstGeom prst="rect">
            <a:avLst/>
          </a:prstGeom>
          <a:solidFill>
            <a:srgbClr val="A35CA3"/>
          </a:solidFill>
        </p:spPr>
        <p:txBody>
          <a:bodyPr vert="horz"/>
          <a:lstStyle>
            <a:lvl1pPr marL="0" indent="0" algn="ctr">
              <a:buNone/>
              <a:defRPr sz="1600" b="1">
                <a:solidFill>
                  <a:schemeClr val="bg1"/>
                </a:solidFill>
                <a:latin typeface="Arial"/>
                <a:cs typeface="Arial"/>
              </a:defRPr>
            </a:lvl1pPr>
            <a:lvl2pPr>
              <a:defRPr sz="1400"/>
            </a:lvl2pPr>
            <a:lvl3pPr>
              <a:defRPr sz="1200"/>
            </a:lvl3pPr>
            <a:lvl4pPr>
              <a:defRPr sz="1100"/>
            </a:lvl4pPr>
            <a:lvl5pPr>
              <a:defRPr sz="1100"/>
            </a:lvl5pPr>
          </a:lstStyle>
          <a:p>
            <a:pPr lvl="0"/>
            <a:r>
              <a:rPr lang="en-US"/>
              <a:t>Click to edit Master text styles</a:t>
            </a:r>
          </a:p>
        </p:txBody>
      </p:sp>
      <p:sp>
        <p:nvSpPr>
          <p:cNvPr id="22" name="Text Placeholder 8"/>
          <p:cNvSpPr>
            <a:spLocks noGrp="1"/>
          </p:cNvSpPr>
          <p:nvPr>
            <p:ph type="body" sz="quarter" idx="22"/>
          </p:nvPr>
        </p:nvSpPr>
        <p:spPr>
          <a:xfrm>
            <a:off x="5094556" y="3168311"/>
            <a:ext cx="2000250" cy="561477"/>
          </a:xfrm>
          <a:prstGeom prst="rect">
            <a:avLst/>
          </a:prstGeom>
          <a:solidFill>
            <a:srgbClr val="A35CA3"/>
          </a:solidFill>
        </p:spPr>
        <p:txBody>
          <a:bodyPr vert="horz"/>
          <a:lstStyle>
            <a:lvl1pPr marL="0" indent="0" algn="ctr">
              <a:buNone/>
              <a:defRPr sz="1600" b="1">
                <a:solidFill>
                  <a:srgbClr val="FFFFFF"/>
                </a:solidFill>
                <a:latin typeface="Arial"/>
                <a:cs typeface="Arial"/>
              </a:defRPr>
            </a:lvl1pPr>
            <a:lvl2pPr>
              <a:defRPr sz="1400"/>
            </a:lvl2pPr>
            <a:lvl3pPr>
              <a:defRPr sz="1200"/>
            </a:lvl3pPr>
            <a:lvl4pPr>
              <a:defRPr sz="1100"/>
            </a:lvl4pPr>
            <a:lvl5pPr>
              <a:defRPr sz="1100"/>
            </a:lvl5pPr>
          </a:lstStyle>
          <a:p>
            <a:pPr lvl="0"/>
            <a:r>
              <a:rPr lang="en-US"/>
              <a:t>Click to edit Master text styles</a:t>
            </a:r>
          </a:p>
        </p:txBody>
      </p:sp>
      <p:sp>
        <p:nvSpPr>
          <p:cNvPr id="23" name="Text Placeholder 8"/>
          <p:cNvSpPr>
            <a:spLocks noGrp="1"/>
          </p:cNvSpPr>
          <p:nvPr>
            <p:ph type="body" sz="quarter" idx="23"/>
          </p:nvPr>
        </p:nvSpPr>
        <p:spPr>
          <a:xfrm>
            <a:off x="7246061" y="3168311"/>
            <a:ext cx="2000250" cy="561477"/>
          </a:xfrm>
          <a:prstGeom prst="rect">
            <a:avLst/>
          </a:prstGeom>
          <a:solidFill>
            <a:srgbClr val="A35CA3"/>
          </a:solidFill>
        </p:spPr>
        <p:txBody>
          <a:bodyPr vert="horz"/>
          <a:lstStyle>
            <a:lvl1pPr marL="0" indent="0" algn="ctr">
              <a:buNone/>
              <a:defRPr sz="1600" b="1">
                <a:solidFill>
                  <a:srgbClr val="FFFFFF"/>
                </a:solidFill>
                <a:latin typeface="Arial"/>
                <a:cs typeface="Arial"/>
              </a:defRPr>
            </a:lvl1pPr>
            <a:lvl2pPr>
              <a:defRPr sz="1400"/>
            </a:lvl2pPr>
            <a:lvl3pPr>
              <a:defRPr sz="1200"/>
            </a:lvl3pPr>
            <a:lvl4pPr>
              <a:defRPr sz="1100"/>
            </a:lvl4pPr>
            <a:lvl5pPr>
              <a:defRPr sz="1100"/>
            </a:lvl5pPr>
          </a:lstStyle>
          <a:p>
            <a:pPr lvl="0"/>
            <a:r>
              <a:rPr lang="en-US"/>
              <a:t>Click to edit Master text styles</a:t>
            </a:r>
          </a:p>
        </p:txBody>
      </p:sp>
      <p:sp>
        <p:nvSpPr>
          <p:cNvPr id="24" name="Text Placeholder 8"/>
          <p:cNvSpPr>
            <a:spLocks noGrp="1"/>
          </p:cNvSpPr>
          <p:nvPr>
            <p:ph type="body" sz="quarter" idx="24"/>
          </p:nvPr>
        </p:nvSpPr>
        <p:spPr>
          <a:xfrm>
            <a:off x="9398377" y="3168311"/>
            <a:ext cx="2000250" cy="561477"/>
          </a:xfrm>
          <a:prstGeom prst="rect">
            <a:avLst/>
          </a:prstGeom>
          <a:solidFill>
            <a:srgbClr val="A35CA3"/>
          </a:solidFill>
        </p:spPr>
        <p:txBody>
          <a:bodyPr vert="horz"/>
          <a:lstStyle>
            <a:lvl1pPr marL="0" indent="0" algn="ctr">
              <a:buNone/>
              <a:defRPr sz="1600" b="1">
                <a:solidFill>
                  <a:srgbClr val="FFFFFF"/>
                </a:solidFill>
                <a:latin typeface="Arial"/>
                <a:cs typeface="Arial"/>
              </a:defRPr>
            </a:lvl1pPr>
            <a:lvl2pPr>
              <a:defRPr sz="1400"/>
            </a:lvl2pPr>
            <a:lvl3pPr>
              <a:defRPr sz="1200"/>
            </a:lvl3pPr>
            <a:lvl4pPr>
              <a:defRPr sz="1100"/>
            </a:lvl4pPr>
            <a:lvl5pPr>
              <a:defRPr sz="1100"/>
            </a:lvl5pPr>
          </a:lstStyle>
          <a:p>
            <a:pPr lvl="0"/>
            <a:r>
              <a:rPr lang="en-US"/>
              <a:t>Click to edit Master text styles</a:t>
            </a:r>
          </a:p>
        </p:txBody>
      </p:sp>
      <p:sp>
        <p:nvSpPr>
          <p:cNvPr id="36" name="Text Placeholder 35"/>
          <p:cNvSpPr>
            <a:spLocks noGrp="1"/>
          </p:cNvSpPr>
          <p:nvPr>
            <p:ph type="body" sz="quarter" idx="25" hasCustomPrompt="1"/>
          </p:nvPr>
        </p:nvSpPr>
        <p:spPr>
          <a:xfrm>
            <a:off x="627063" y="269875"/>
            <a:ext cx="10675937" cy="793750"/>
          </a:xfrm>
          <a:prstGeom prst="rect">
            <a:avLst/>
          </a:prstGeom>
        </p:spPr>
        <p:txBody>
          <a:bodyPr vert="horz"/>
          <a:lstStyle>
            <a:lvl1pPr marL="0" indent="0" algn="l">
              <a:buNone/>
              <a:defRPr b="1">
                <a:solidFill>
                  <a:srgbClr val="49A2DA"/>
                </a:solidFill>
                <a:latin typeface="Arial"/>
                <a:cs typeface="Arial"/>
              </a:defRPr>
            </a:lvl1pPr>
          </a:lstStyle>
          <a:p>
            <a:pPr lvl="0"/>
            <a:r>
              <a:rPr lang="en-US"/>
              <a:t>Click to edit Master title style</a:t>
            </a:r>
          </a:p>
        </p:txBody>
      </p:sp>
    </p:spTree>
    <p:extLst>
      <p:ext uri="{BB962C8B-B14F-4D97-AF65-F5344CB8AC3E}">
        <p14:creationId xmlns:p14="http://schemas.microsoft.com/office/powerpoint/2010/main" val="7494916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Rectangle 6"/>
          <p:cNvSpPr/>
          <p:nvPr userDrawn="1"/>
        </p:nvSpPr>
        <p:spPr>
          <a:xfrm>
            <a:off x="0" y="0"/>
            <a:ext cx="12192000" cy="6015789"/>
          </a:xfrm>
          <a:prstGeom prst="rect">
            <a:avLst/>
          </a:prstGeom>
          <a:solidFill>
            <a:srgbClr val="A35C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userDrawn="1"/>
        </p:nvSpPr>
        <p:spPr>
          <a:xfrm>
            <a:off x="465387" y="430447"/>
            <a:ext cx="4029242" cy="3939540"/>
          </a:xfrm>
          <a:prstGeom prst="rect">
            <a:avLst/>
          </a:prstGeom>
          <a:noFill/>
        </p:spPr>
        <p:txBody>
          <a:bodyPr wrap="square" rtlCol="0">
            <a:spAutoFit/>
          </a:bodyPr>
          <a:lstStyle/>
          <a:p>
            <a:r>
              <a:rPr lang="en-US" sz="25000" dirty="0">
                <a:solidFill>
                  <a:srgbClr val="FFFFFF"/>
                </a:solidFill>
                <a:latin typeface="Arial"/>
                <a:cs typeface="Arial"/>
              </a:rPr>
              <a:t>“</a:t>
            </a:r>
          </a:p>
        </p:txBody>
      </p:sp>
      <p:sp>
        <p:nvSpPr>
          <p:cNvPr id="6" name="TextBox 5"/>
          <p:cNvSpPr txBox="1"/>
          <p:nvPr userDrawn="1"/>
        </p:nvSpPr>
        <p:spPr>
          <a:xfrm rot="10800000">
            <a:off x="7346982" y="1183207"/>
            <a:ext cx="4375215" cy="3939540"/>
          </a:xfrm>
          <a:prstGeom prst="rect">
            <a:avLst/>
          </a:prstGeom>
          <a:noFill/>
        </p:spPr>
        <p:txBody>
          <a:bodyPr wrap="square" rtlCol="0">
            <a:spAutoFit/>
          </a:bodyPr>
          <a:lstStyle/>
          <a:p>
            <a:r>
              <a:rPr lang="en-US" sz="25000" dirty="0">
                <a:solidFill>
                  <a:srgbClr val="FFFFFF"/>
                </a:solidFill>
                <a:latin typeface="Arial"/>
                <a:cs typeface="Arial"/>
              </a:rPr>
              <a:t>“</a:t>
            </a:r>
          </a:p>
        </p:txBody>
      </p:sp>
      <p:sp>
        <p:nvSpPr>
          <p:cNvPr id="9" name="Text Placeholder 8"/>
          <p:cNvSpPr>
            <a:spLocks noGrp="1"/>
          </p:cNvSpPr>
          <p:nvPr>
            <p:ph type="body" sz="quarter" idx="10"/>
          </p:nvPr>
        </p:nvSpPr>
        <p:spPr>
          <a:xfrm>
            <a:off x="1793875" y="1614304"/>
            <a:ext cx="8715375" cy="2270125"/>
          </a:xfrm>
          <a:prstGeom prst="rect">
            <a:avLst/>
          </a:prstGeom>
        </p:spPr>
        <p:txBody>
          <a:bodyPr vert="horz" anchor="ctr"/>
          <a:lstStyle>
            <a:lvl1pPr marL="0" indent="0" algn="ctr">
              <a:buNone/>
              <a:defRPr>
                <a:solidFill>
                  <a:srgbClr val="FFFFFF"/>
                </a:solidFill>
              </a:defRPr>
            </a:lvl1pPr>
            <a:lvl2pPr marL="457200" indent="0" algn="ctr">
              <a:buNone/>
              <a:defRPr>
                <a:solidFill>
                  <a:srgbClr val="FFFFFF"/>
                </a:solidFill>
              </a:defRPr>
            </a:lvl2pPr>
            <a:lvl3pPr marL="914400" indent="0" algn="ctr">
              <a:buNone/>
              <a:defRPr>
                <a:solidFill>
                  <a:srgbClr val="FFFFFF"/>
                </a:solidFill>
              </a:defRPr>
            </a:lvl3pPr>
            <a:lvl4pPr marL="1371600" indent="0" algn="ctr">
              <a:buNone/>
              <a:defRPr>
                <a:solidFill>
                  <a:srgbClr val="FFFFFF"/>
                </a:solidFill>
              </a:defRPr>
            </a:lvl4pPr>
            <a:lvl5pPr marL="1828800" indent="0" algn="ctr">
              <a:buNone/>
              <a:defRPr>
                <a:solidFill>
                  <a:srgbClr val="FFFFFF"/>
                </a:solidFill>
              </a:defRPr>
            </a:lvl5pPr>
          </a:lstStyle>
          <a:p>
            <a:pPr lvl="0"/>
            <a:r>
              <a:rPr lang="en-US"/>
              <a:t>Click to edit Master text styles</a:t>
            </a:r>
          </a:p>
        </p:txBody>
      </p:sp>
    </p:spTree>
    <p:extLst>
      <p:ext uri="{BB962C8B-B14F-4D97-AF65-F5344CB8AC3E}">
        <p14:creationId xmlns:p14="http://schemas.microsoft.com/office/powerpoint/2010/main" val="31679463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Rectangle 6"/>
          <p:cNvSpPr/>
          <p:nvPr userDrawn="1"/>
        </p:nvSpPr>
        <p:spPr>
          <a:xfrm>
            <a:off x="0" y="0"/>
            <a:ext cx="12192000" cy="6015789"/>
          </a:xfrm>
          <a:prstGeom prst="rect">
            <a:avLst/>
          </a:prstGeom>
          <a:solidFill>
            <a:srgbClr val="5655A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descr="943969.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13050" y="2063750"/>
            <a:ext cx="2228850" cy="2228850"/>
          </a:xfrm>
          <a:prstGeom prst="rect">
            <a:avLst/>
          </a:prstGeom>
        </p:spPr>
      </p:pic>
      <p:sp>
        <p:nvSpPr>
          <p:cNvPr id="4" name="TextBox 3"/>
          <p:cNvSpPr txBox="1"/>
          <p:nvPr userDrawn="1"/>
        </p:nvSpPr>
        <p:spPr>
          <a:xfrm>
            <a:off x="5318125" y="2545497"/>
            <a:ext cx="4794250" cy="830997"/>
          </a:xfrm>
          <a:prstGeom prst="rect">
            <a:avLst/>
          </a:prstGeom>
          <a:noFill/>
        </p:spPr>
        <p:txBody>
          <a:bodyPr wrap="square" rtlCol="0">
            <a:spAutoFit/>
          </a:bodyPr>
          <a:lstStyle/>
          <a:p>
            <a:r>
              <a:rPr lang="en-US" sz="4800" b="1" dirty="0">
                <a:solidFill>
                  <a:schemeClr val="bg1"/>
                </a:solidFill>
                <a:latin typeface="Arial"/>
                <a:cs typeface="Arial"/>
              </a:rPr>
              <a:t>Any questions?</a:t>
            </a:r>
          </a:p>
        </p:txBody>
      </p:sp>
    </p:spTree>
    <p:extLst>
      <p:ext uri="{BB962C8B-B14F-4D97-AF65-F5344CB8AC3E}">
        <p14:creationId xmlns:p14="http://schemas.microsoft.com/office/powerpoint/2010/main" val="4066396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609600" y="996531"/>
            <a:ext cx="10972800" cy="2305469"/>
          </a:xfrm>
          <a:prstGeom prst="rect">
            <a:avLst/>
          </a:prstGeom>
        </p:spPr>
        <p:txBody>
          <a:bodyPr vert="horz" lIns="91440" tIns="45720" rIns="91440" bIns="45720" rtlCol="0" anchor="t">
            <a:normAutofit/>
          </a:bodyPr>
          <a:lstStyle/>
          <a:p>
            <a:r>
              <a:rPr lang="en-US"/>
              <a:t>Click to edit </a:t>
            </a:r>
            <a:br>
              <a:rPr lang="en-US"/>
            </a:br>
            <a:r>
              <a:rPr lang="en-US"/>
              <a:t>Master title style</a:t>
            </a:r>
          </a:p>
        </p:txBody>
      </p:sp>
      <p:sp>
        <p:nvSpPr>
          <p:cNvPr id="4" name="Date Placeholder 3">
            <a:extLst>
              <a:ext uri="{FF2B5EF4-FFF2-40B4-BE49-F238E27FC236}">
                <a16:creationId xmlns:a16="http://schemas.microsoft.com/office/drawing/2014/main" id="{702B1435-F76E-B94E-8773-7946E2EE4430}"/>
              </a:ext>
            </a:extLst>
          </p:cNvPr>
          <p:cNvSpPr>
            <a:spLocks noGrp="1"/>
          </p:cNvSpPr>
          <p:nvPr>
            <p:ph type="dt" sz="half" idx="10"/>
          </p:nvPr>
        </p:nvSpPr>
        <p:spPr>
          <a:xfrm>
            <a:off x="609600" y="3589959"/>
            <a:ext cx="2743200" cy="533445"/>
          </a:xfrm>
          <a:prstGeom prst="rect">
            <a:avLst/>
          </a:prstGeom>
        </p:spPr>
        <p:txBody>
          <a:bodyPr/>
          <a:lstStyle>
            <a:lvl1pPr>
              <a:defRPr sz="2800">
                <a:solidFill>
                  <a:srgbClr val="49A2DA"/>
                </a:solidFill>
                <a:latin typeface="Arial" panose="020B0604020202020204" pitchFamily="34" charset="0"/>
                <a:cs typeface="Arial" panose="020B0604020202020204" pitchFamily="34" charset="0"/>
              </a:defRPr>
            </a:lvl1pPr>
          </a:lstStyle>
          <a:p>
            <a:r>
              <a:rPr lang="en-US" dirty="0"/>
              <a:t>Date: </a:t>
            </a:r>
          </a:p>
        </p:txBody>
      </p:sp>
    </p:spTree>
    <p:extLst>
      <p:ext uri="{BB962C8B-B14F-4D97-AF65-F5344CB8AC3E}">
        <p14:creationId xmlns:p14="http://schemas.microsoft.com/office/powerpoint/2010/main" val="11121161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Rectangle 6"/>
          <p:cNvSpPr/>
          <p:nvPr userDrawn="1"/>
        </p:nvSpPr>
        <p:spPr>
          <a:xfrm>
            <a:off x="0" y="0"/>
            <a:ext cx="12192000" cy="1301750"/>
          </a:xfrm>
          <a:prstGeom prst="rect">
            <a:avLst/>
          </a:prstGeom>
          <a:solidFill>
            <a:srgbClr val="5655A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userDrawn="1"/>
        </p:nvSpPr>
        <p:spPr>
          <a:xfrm>
            <a:off x="627063" y="232628"/>
            <a:ext cx="4794250" cy="830997"/>
          </a:xfrm>
          <a:prstGeom prst="rect">
            <a:avLst/>
          </a:prstGeom>
          <a:noFill/>
        </p:spPr>
        <p:txBody>
          <a:bodyPr wrap="square" rtlCol="0">
            <a:spAutoFit/>
          </a:bodyPr>
          <a:lstStyle/>
          <a:p>
            <a:r>
              <a:rPr lang="en-US" sz="4800" b="1" dirty="0">
                <a:solidFill>
                  <a:schemeClr val="bg1"/>
                </a:solidFill>
                <a:latin typeface="Arial"/>
                <a:cs typeface="Arial"/>
              </a:rPr>
              <a:t>Agenda</a:t>
            </a:r>
          </a:p>
        </p:txBody>
      </p:sp>
      <p:sp>
        <p:nvSpPr>
          <p:cNvPr id="8" name="Content Placeholder 2"/>
          <p:cNvSpPr>
            <a:spLocks noGrp="1"/>
          </p:cNvSpPr>
          <p:nvPr>
            <p:ph sz="half" idx="1"/>
          </p:nvPr>
        </p:nvSpPr>
        <p:spPr>
          <a:xfrm>
            <a:off x="609600" y="1500606"/>
            <a:ext cx="11010900" cy="4986392"/>
          </a:xfrm>
          <a:prstGeom prst="rect">
            <a:avLst/>
          </a:prstGeom>
        </p:spPr>
        <p:txBody>
          <a:bodyPr numCol="1"/>
          <a:lstStyle>
            <a:lvl1pPr marL="0" indent="0">
              <a:buNone/>
              <a:defRPr sz="2800">
                <a:solidFill>
                  <a:srgbClr val="A35CA3"/>
                </a:solidFill>
                <a:latin typeface="Arial"/>
                <a:cs typeface="Arial"/>
              </a:defRPr>
            </a:lvl1pPr>
            <a:lvl2pPr>
              <a:defRPr sz="2400" baseline="0">
                <a:solidFill>
                  <a:srgbClr val="75757A"/>
                </a:solidFill>
                <a:latin typeface="Arial"/>
                <a:cs typeface="Arial"/>
              </a:defRPr>
            </a:lvl2pPr>
            <a:lvl3pPr>
              <a:defRPr sz="2000">
                <a:solidFill>
                  <a:srgbClr val="75757A"/>
                </a:solidFill>
                <a:latin typeface="Arial"/>
                <a:cs typeface="Arial"/>
              </a:defRPr>
            </a:lvl3pPr>
            <a:lvl4pPr>
              <a:defRPr sz="1800">
                <a:solidFill>
                  <a:srgbClr val="75757A"/>
                </a:solidFill>
                <a:latin typeface="Arial"/>
                <a:cs typeface="Arial"/>
              </a:defRPr>
            </a:lvl4pPr>
            <a:lvl5pPr>
              <a:defRPr sz="1800">
                <a:solidFill>
                  <a:srgbClr val="75757A"/>
                </a:solidFill>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13641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3140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609600" y="619125"/>
            <a:ext cx="11582400" cy="6238875"/>
          </a:xfrm>
          <a:prstGeom prst="rect">
            <a:avLst/>
          </a:prstGeom>
          <a:solidFill>
            <a:srgbClr val="A35C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Placeholder 1"/>
          <p:cNvSpPr>
            <a:spLocks noGrp="1"/>
          </p:cNvSpPr>
          <p:nvPr>
            <p:ph type="title"/>
          </p:nvPr>
        </p:nvSpPr>
        <p:spPr>
          <a:xfrm>
            <a:off x="609600" y="2767013"/>
            <a:ext cx="10972800" cy="1143000"/>
          </a:xfrm>
          <a:prstGeom prst="rect">
            <a:avLst/>
          </a:prstGeom>
        </p:spPr>
        <p:txBody>
          <a:bodyPr vert="horz" lIns="91440" tIns="45720" rIns="91440" bIns="45720" rtlCol="0" anchor="ctr">
            <a:normAutofit/>
          </a:bodyPr>
          <a:lstStyle>
            <a:lvl1pPr>
              <a:defRPr sz="5400" b="1">
                <a:solidFill>
                  <a:schemeClr val="bg1"/>
                </a:solidFill>
                <a:latin typeface="Arial"/>
                <a:cs typeface="Arial"/>
              </a:defRPr>
            </a:lvl1pPr>
          </a:lstStyle>
          <a:p>
            <a:r>
              <a:rPr lang="en-US"/>
              <a:t>Click to edit Master title style</a:t>
            </a:r>
          </a:p>
        </p:txBody>
      </p:sp>
      <p:sp>
        <p:nvSpPr>
          <p:cNvPr id="8" name="TextBox 7"/>
          <p:cNvSpPr txBox="1"/>
          <p:nvPr userDrawn="1"/>
        </p:nvSpPr>
        <p:spPr>
          <a:xfrm>
            <a:off x="1254125" y="-84137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811063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722314" y="1230314"/>
            <a:ext cx="2001018" cy="1817686"/>
          </a:xfrm>
          <a:prstGeom prst="rect">
            <a:avLst/>
          </a:prstGeom>
          <a:ln>
            <a:solidFill>
              <a:srgbClr val="A35CA3"/>
            </a:solidFill>
          </a:ln>
        </p:spPr>
        <p:txBody>
          <a:bodyPr vert="horz"/>
          <a:lstStyle>
            <a:lvl1pPr marL="0" indent="0">
              <a:buNone/>
              <a:defRPr sz="1400"/>
            </a:lvl1pPr>
          </a:lstStyle>
          <a:p>
            <a:endParaRPr lang="en-US" dirty="0"/>
          </a:p>
        </p:txBody>
      </p:sp>
      <p:sp>
        <p:nvSpPr>
          <p:cNvPr id="5" name="Picture Placeholder 3"/>
          <p:cNvSpPr>
            <a:spLocks noGrp="1"/>
          </p:cNvSpPr>
          <p:nvPr>
            <p:ph type="pic" sz="quarter" idx="11"/>
          </p:nvPr>
        </p:nvSpPr>
        <p:spPr>
          <a:xfrm>
            <a:off x="2928103" y="1230314"/>
            <a:ext cx="2001018" cy="1817686"/>
          </a:xfrm>
          <a:prstGeom prst="rect">
            <a:avLst/>
          </a:prstGeom>
          <a:ln>
            <a:solidFill>
              <a:srgbClr val="A35CA3"/>
            </a:solidFill>
          </a:ln>
        </p:spPr>
        <p:txBody>
          <a:bodyPr vert="horz"/>
          <a:lstStyle>
            <a:lvl1pPr marL="0" indent="0">
              <a:buNone/>
              <a:defRPr sz="1400"/>
            </a:lvl1pPr>
          </a:lstStyle>
          <a:p>
            <a:endParaRPr lang="en-US" dirty="0"/>
          </a:p>
        </p:txBody>
      </p:sp>
      <p:sp>
        <p:nvSpPr>
          <p:cNvPr id="6" name="Picture Placeholder 3"/>
          <p:cNvSpPr>
            <a:spLocks noGrp="1"/>
          </p:cNvSpPr>
          <p:nvPr>
            <p:ph type="pic" sz="quarter" idx="12"/>
          </p:nvPr>
        </p:nvSpPr>
        <p:spPr>
          <a:xfrm>
            <a:off x="5093788" y="1230314"/>
            <a:ext cx="2001018" cy="1817686"/>
          </a:xfrm>
          <a:prstGeom prst="rect">
            <a:avLst/>
          </a:prstGeom>
          <a:ln>
            <a:solidFill>
              <a:srgbClr val="A35CA3"/>
            </a:solidFill>
          </a:ln>
        </p:spPr>
        <p:txBody>
          <a:bodyPr vert="horz"/>
          <a:lstStyle>
            <a:lvl1pPr marL="0" indent="0">
              <a:buNone/>
              <a:defRPr sz="1400"/>
            </a:lvl1pPr>
          </a:lstStyle>
          <a:p>
            <a:endParaRPr lang="en-US" dirty="0"/>
          </a:p>
        </p:txBody>
      </p:sp>
      <p:sp>
        <p:nvSpPr>
          <p:cNvPr id="7" name="Picture Placeholder 3"/>
          <p:cNvSpPr>
            <a:spLocks noGrp="1"/>
          </p:cNvSpPr>
          <p:nvPr>
            <p:ph type="pic" sz="quarter" idx="13"/>
          </p:nvPr>
        </p:nvSpPr>
        <p:spPr>
          <a:xfrm>
            <a:off x="7246061" y="1230314"/>
            <a:ext cx="2001018" cy="1817686"/>
          </a:xfrm>
          <a:prstGeom prst="rect">
            <a:avLst/>
          </a:prstGeom>
          <a:ln>
            <a:solidFill>
              <a:srgbClr val="A35CA3"/>
            </a:solidFill>
          </a:ln>
        </p:spPr>
        <p:txBody>
          <a:bodyPr vert="horz"/>
          <a:lstStyle>
            <a:lvl1pPr marL="0" indent="0">
              <a:buNone/>
              <a:defRPr sz="1400"/>
            </a:lvl1pPr>
          </a:lstStyle>
          <a:p>
            <a:endParaRPr lang="en-US" dirty="0"/>
          </a:p>
        </p:txBody>
      </p:sp>
      <p:sp>
        <p:nvSpPr>
          <p:cNvPr id="9" name="Text Placeholder 8"/>
          <p:cNvSpPr>
            <a:spLocks noGrp="1"/>
          </p:cNvSpPr>
          <p:nvPr>
            <p:ph type="body" sz="quarter" idx="14"/>
          </p:nvPr>
        </p:nvSpPr>
        <p:spPr>
          <a:xfrm>
            <a:off x="722313" y="3836726"/>
            <a:ext cx="2000250" cy="1791368"/>
          </a:xfrm>
          <a:prstGeom prst="rect">
            <a:avLst/>
          </a:prstGeom>
        </p:spPr>
        <p:txBody>
          <a:bodyPr vert="horz"/>
          <a:lstStyle>
            <a:lvl1pPr marL="0" indent="0" algn="ctr">
              <a:buNone/>
              <a:defRPr sz="1600">
                <a:solidFill>
                  <a:srgbClr val="314091"/>
                </a:solidFill>
                <a:latin typeface="Arial"/>
                <a:cs typeface="Arial"/>
              </a:defRPr>
            </a:lvl1pPr>
            <a:lvl2pPr>
              <a:defRPr sz="1400"/>
            </a:lvl2pPr>
            <a:lvl3pPr>
              <a:defRPr sz="1200"/>
            </a:lvl3pPr>
            <a:lvl4pPr>
              <a:defRPr sz="1100"/>
            </a:lvl4pPr>
            <a:lvl5pPr>
              <a:defRPr sz="1100"/>
            </a:lvl5pPr>
          </a:lstStyle>
          <a:p>
            <a:pPr lvl="0"/>
            <a:r>
              <a:rPr lang="en-US"/>
              <a:t>Click to edit Master text styles</a:t>
            </a:r>
          </a:p>
        </p:txBody>
      </p:sp>
      <p:sp>
        <p:nvSpPr>
          <p:cNvPr id="10" name="Text Placeholder 8"/>
          <p:cNvSpPr>
            <a:spLocks noGrp="1"/>
          </p:cNvSpPr>
          <p:nvPr>
            <p:ph type="body" sz="quarter" idx="15"/>
          </p:nvPr>
        </p:nvSpPr>
        <p:spPr>
          <a:xfrm>
            <a:off x="2928103" y="3836726"/>
            <a:ext cx="2000250" cy="1791367"/>
          </a:xfrm>
          <a:prstGeom prst="rect">
            <a:avLst/>
          </a:prstGeom>
        </p:spPr>
        <p:txBody>
          <a:bodyPr vert="horz"/>
          <a:lstStyle>
            <a:lvl1pPr marL="0" indent="0" algn="ctr">
              <a:buNone/>
              <a:defRPr sz="1600">
                <a:solidFill>
                  <a:srgbClr val="314091"/>
                </a:solidFill>
                <a:latin typeface="Arial"/>
                <a:cs typeface="Arial"/>
              </a:defRPr>
            </a:lvl1pPr>
            <a:lvl2pPr>
              <a:defRPr sz="1400"/>
            </a:lvl2pPr>
            <a:lvl3pPr>
              <a:defRPr sz="1200"/>
            </a:lvl3pPr>
            <a:lvl4pPr>
              <a:defRPr sz="1100"/>
            </a:lvl4pPr>
            <a:lvl5pPr>
              <a:defRPr sz="1100"/>
            </a:lvl5pPr>
          </a:lstStyle>
          <a:p>
            <a:pPr lvl="0"/>
            <a:r>
              <a:rPr lang="en-US"/>
              <a:t>Click to edit Master text styles</a:t>
            </a:r>
          </a:p>
        </p:txBody>
      </p:sp>
      <p:sp>
        <p:nvSpPr>
          <p:cNvPr id="11" name="Text Placeholder 8"/>
          <p:cNvSpPr>
            <a:spLocks noGrp="1"/>
          </p:cNvSpPr>
          <p:nvPr>
            <p:ph type="body" sz="quarter" idx="16"/>
          </p:nvPr>
        </p:nvSpPr>
        <p:spPr>
          <a:xfrm>
            <a:off x="5093788" y="3836726"/>
            <a:ext cx="2000250" cy="1791367"/>
          </a:xfrm>
          <a:prstGeom prst="rect">
            <a:avLst/>
          </a:prstGeom>
        </p:spPr>
        <p:txBody>
          <a:bodyPr vert="horz"/>
          <a:lstStyle>
            <a:lvl1pPr marL="0" indent="0" algn="ctr">
              <a:buNone/>
              <a:defRPr sz="1600">
                <a:solidFill>
                  <a:srgbClr val="314091"/>
                </a:solidFill>
                <a:latin typeface="Arial"/>
                <a:cs typeface="Arial"/>
              </a:defRPr>
            </a:lvl1pPr>
            <a:lvl2pPr>
              <a:defRPr sz="1400"/>
            </a:lvl2pPr>
            <a:lvl3pPr>
              <a:defRPr sz="1200"/>
            </a:lvl3pPr>
            <a:lvl4pPr>
              <a:defRPr sz="1100"/>
            </a:lvl4pPr>
            <a:lvl5pPr>
              <a:defRPr sz="1100"/>
            </a:lvl5pPr>
          </a:lstStyle>
          <a:p>
            <a:pPr lvl="0"/>
            <a:r>
              <a:rPr lang="en-US"/>
              <a:t>Click to edit Master text styles</a:t>
            </a:r>
          </a:p>
        </p:txBody>
      </p:sp>
      <p:sp>
        <p:nvSpPr>
          <p:cNvPr id="12" name="Text Placeholder 8"/>
          <p:cNvSpPr>
            <a:spLocks noGrp="1"/>
          </p:cNvSpPr>
          <p:nvPr>
            <p:ph type="body" sz="quarter" idx="17"/>
          </p:nvPr>
        </p:nvSpPr>
        <p:spPr>
          <a:xfrm>
            <a:off x="7246829" y="3836726"/>
            <a:ext cx="2000250" cy="1791367"/>
          </a:xfrm>
          <a:prstGeom prst="rect">
            <a:avLst/>
          </a:prstGeom>
        </p:spPr>
        <p:txBody>
          <a:bodyPr vert="horz"/>
          <a:lstStyle>
            <a:lvl1pPr marL="0" indent="0" algn="ctr">
              <a:buNone/>
              <a:defRPr sz="1600">
                <a:solidFill>
                  <a:srgbClr val="314091"/>
                </a:solidFill>
                <a:latin typeface="Arial"/>
                <a:cs typeface="Arial"/>
              </a:defRPr>
            </a:lvl1pPr>
            <a:lvl2pPr>
              <a:defRPr sz="1400"/>
            </a:lvl2pPr>
            <a:lvl3pPr>
              <a:defRPr sz="1200"/>
            </a:lvl3pPr>
            <a:lvl4pPr>
              <a:defRPr sz="1100"/>
            </a:lvl4pPr>
            <a:lvl5pPr>
              <a:defRPr sz="1100"/>
            </a:lvl5pPr>
          </a:lstStyle>
          <a:p>
            <a:pPr lvl="0"/>
            <a:r>
              <a:rPr lang="en-US"/>
              <a:t>Click to edit Master text styles</a:t>
            </a:r>
          </a:p>
        </p:txBody>
      </p:sp>
      <p:sp>
        <p:nvSpPr>
          <p:cNvPr id="13" name="Picture Placeholder 3"/>
          <p:cNvSpPr>
            <a:spLocks noGrp="1"/>
          </p:cNvSpPr>
          <p:nvPr>
            <p:ph type="pic" sz="quarter" idx="18"/>
          </p:nvPr>
        </p:nvSpPr>
        <p:spPr>
          <a:xfrm>
            <a:off x="9398377" y="1230314"/>
            <a:ext cx="2001018" cy="1817686"/>
          </a:xfrm>
          <a:prstGeom prst="rect">
            <a:avLst/>
          </a:prstGeom>
          <a:ln>
            <a:solidFill>
              <a:srgbClr val="A35CA3"/>
            </a:solidFill>
          </a:ln>
        </p:spPr>
        <p:txBody>
          <a:bodyPr vert="horz"/>
          <a:lstStyle>
            <a:lvl1pPr marL="0" indent="0">
              <a:buNone/>
              <a:defRPr sz="1400"/>
            </a:lvl1pPr>
          </a:lstStyle>
          <a:p>
            <a:endParaRPr lang="en-US" dirty="0"/>
          </a:p>
        </p:txBody>
      </p:sp>
      <p:sp>
        <p:nvSpPr>
          <p:cNvPr id="14" name="Text Placeholder 8"/>
          <p:cNvSpPr>
            <a:spLocks noGrp="1"/>
          </p:cNvSpPr>
          <p:nvPr>
            <p:ph type="body" sz="quarter" idx="19"/>
          </p:nvPr>
        </p:nvSpPr>
        <p:spPr>
          <a:xfrm>
            <a:off x="9399145" y="3836726"/>
            <a:ext cx="2000250" cy="1791367"/>
          </a:xfrm>
          <a:prstGeom prst="rect">
            <a:avLst/>
          </a:prstGeom>
        </p:spPr>
        <p:txBody>
          <a:bodyPr vert="horz"/>
          <a:lstStyle>
            <a:lvl1pPr marL="0" indent="0" algn="ctr">
              <a:buNone/>
              <a:defRPr sz="1600">
                <a:solidFill>
                  <a:srgbClr val="314091"/>
                </a:solidFill>
                <a:latin typeface="Arial"/>
                <a:cs typeface="Arial"/>
              </a:defRPr>
            </a:lvl1pPr>
            <a:lvl2pPr>
              <a:defRPr sz="1400"/>
            </a:lvl2pPr>
            <a:lvl3pPr>
              <a:defRPr sz="1200"/>
            </a:lvl3pPr>
            <a:lvl4pPr>
              <a:defRPr sz="1100"/>
            </a:lvl4pPr>
            <a:lvl5pPr>
              <a:defRPr sz="1100"/>
            </a:lvl5pPr>
          </a:lstStyle>
          <a:p>
            <a:pPr lvl="0"/>
            <a:r>
              <a:rPr lang="en-US"/>
              <a:t>Click to edit Master text styles</a:t>
            </a:r>
          </a:p>
        </p:txBody>
      </p:sp>
      <p:sp>
        <p:nvSpPr>
          <p:cNvPr id="20" name="Text Placeholder 8"/>
          <p:cNvSpPr>
            <a:spLocks noGrp="1"/>
          </p:cNvSpPr>
          <p:nvPr>
            <p:ph type="body" sz="quarter" idx="20"/>
          </p:nvPr>
        </p:nvSpPr>
        <p:spPr>
          <a:xfrm>
            <a:off x="722313" y="3168311"/>
            <a:ext cx="2000250" cy="561477"/>
          </a:xfrm>
          <a:prstGeom prst="rect">
            <a:avLst/>
          </a:prstGeom>
          <a:solidFill>
            <a:srgbClr val="A35CA3"/>
          </a:solidFill>
        </p:spPr>
        <p:txBody>
          <a:bodyPr vert="horz"/>
          <a:lstStyle>
            <a:lvl1pPr marL="0" indent="0" algn="ctr">
              <a:buNone/>
              <a:defRPr sz="1600" b="1">
                <a:solidFill>
                  <a:schemeClr val="bg1"/>
                </a:solidFill>
                <a:latin typeface="Arial"/>
                <a:cs typeface="Arial"/>
              </a:defRPr>
            </a:lvl1pPr>
            <a:lvl2pPr>
              <a:defRPr sz="1400"/>
            </a:lvl2pPr>
            <a:lvl3pPr>
              <a:defRPr sz="1200"/>
            </a:lvl3pPr>
            <a:lvl4pPr>
              <a:defRPr sz="1100"/>
            </a:lvl4pPr>
            <a:lvl5pPr>
              <a:defRPr sz="1100"/>
            </a:lvl5pPr>
          </a:lstStyle>
          <a:p>
            <a:pPr lvl="0"/>
            <a:r>
              <a:rPr lang="en-US"/>
              <a:t>Click to edit Master text styles</a:t>
            </a:r>
          </a:p>
        </p:txBody>
      </p:sp>
      <p:sp>
        <p:nvSpPr>
          <p:cNvPr id="21" name="Text Placeholder 8"/>
          <p:cNvSpPr>
            <a:spLocks noGrp="1"/>
          </p:cNvSpPr>
          <p:nvPr>
            <p:ph type="body" sz="quarter" idx="21"/>
          </p:nvPr>
        </p:nvSpPr>
        <p:spPr>
          <a:xfrm>
            <a:off x="2928871" y="3168311"/>
            <a:ext cx="2000250" cy="561477"/>
          </a:xfrm>
          <a:prstGeom prst="rect">
            <a:avLst/>
          </a:prstGeom>
          <a:solidFill>
            <a:srgbClr val="A35CA3"/>
          </a:solidFill>
        </p:spPr>
        <p:txBody>
          <a:bodyPr vert="horz"/>
          <a:lstStyle>
            <a:lvl1pPr marL="0" indent="0" algn="ctr">
              <a:buNone/>
              <a:defRPr sz="1600" b="1">
                <a:solidFill>
                  <a:schemeClr val="bg1"/>
                </a:solidFill>
                <a:latin typeface="Arial"/>
                <a:cs typeface="Arial"/>
              </a:defRPr>
            </a:lvl1pPr>
            <a:lvl2pPr>
              <a:defRPr sz="1400"/>
            </a:lvl2pPr>
            <a:lvl3pPr>
              <a:defRPr sz="1200"/>
            </a:lvl3pPr>
            <a:lvl4pPr>
              <a:defRPr sz="1100"/>
            </a:lvl4pPr>
            <a:lvl5pPr>
              <a:defRPr sz="1100"/>
            </a:lvl5pPr>
          </a:lstStyle>
          <a:p>
            <a:pPr lvl="0"/>
            <a:r>
              <a:rPr lang="en-US"/>
              <a:t>Click to edit Master text styles</a:t>
            </a:r>
          </a:p>
        </p:txBody>
      </p:sp>
      <p:sp>
        <p:nvSpPr>
          <p:cNvPr id="22" name="Text Placeholder 8"/>
          <p:cNvSpPr>
            <a:spLocks noGrp="1"/>
          </p:cNvSpPr>
          <p:nvPr>
            <p:ph type="body" sz="quarter" idx="22"/>
          </p:nvPr>
        </p:nvSpPr>
        <p:spPr>
          <a:xfrm>
            <a:off x="5094556" y="3168311"/>
            <a:ext cx="2000250" cy="561477"/>
          </a:xfrm>
          <a:prstGeom prst="rect">
            <a:avLst/>
          </a:prstGeom>
          <a:solidFill>
            <a:srgbClr val="A35CA3"/>
          </a:solidFill>
        </p:spPr>
        <p:txBody>
          <a:bodyPr vert="horz"/>
          <a:lstStyle>
            <a:lvl1pPr marL="0" indent="0" algn="ctr">
              <a:buNone/>
              <a:defRPr sz="1600" b="1">
                <a:solidFill>
                  <a:srgbClr val="FFFFFF"/>
                </a:solidFill>
                <a:latin typeface="Arial"/>
                <a:cs typeface="Arial"/>
              </a:defRPr>
            </a:lvl1pPr>
            <a:lvl2pPr>
              <a:defRPr sz="1400"/>
            </a:lvl2pPr>
            <a:lvl3pPr>
              <a:defRPr sz="1200"/>
            </a:lvl3pPr>
            <a:lvl4pPr>
              <a:defRPr sz="1100"/>
            </a:lvl4pPr>
            <a:lvl5pPr>
              <a:defRPr sz="1100"/>
            </a:lvl5pPr>
          </a:lstStyle>
          <a:p>
            <a:pPr lvl="0"/>
            <a:r>
              <a:rPr lang="en-US"/>
              <a:t>Click to edit Master text styles</a:t>
            </a:r>
          </a:p>
        </p:txBody>
      </p:sp>
      <p:sp>
        <p:nvSpPr>
          <p:cNvPr id="23" name="Text Placeholder 8"/>
          <p:cNvSpPr>
            <a:spLocks noGrp="1"/>
          </p:cNvSpPr>
          <p:nvPr>
            <p:ph type="body" sz="quarter" idx="23"/>
          </p:nvPr>
        </p:nvSpPr>
        <p:spPr>
          <a:xfrm>
            <a:off x="7246061" y="3168311"/>
            <a:ext cx="2000250" cy="561477"/>
          </a:xfrm>
          <a:prstGeom prst="rect">
            <a:avLst/>
          </a:prstGeom>
          <a:solidFill>
            <a:srgbClr val="A35CA3"/>
          </a:solidFill>
        </p:spPr>
        <p:txBody>
          <a:bodyPr vert="horz"/>
          <a:lstStyle>
            <a:lvl1pPr marL="0" indent="0" algn="ctr">
              <a:buNone/>
              <a:defRPr sz="1600" b="1">
                <a:solidFill>
                  <a:srgbClr val="FFFFFF"/>
                </a:solidFill>
                <a:latin typeface="Arial"/>
                <a:cs typeface="Arial"/>
              </a:defRPr>
            </a:lvl1pPr>
            <a:lvl2pPr>
              <a:defRPr sz="1400"/>
            </a:lvl2pPr>
            <a:lvl3pPr>
              <a:defRPr sz="1200"/>
            </a:lvl3pPr>
            <a:lvl4pPr>
              <a:defRPr sz="1100"/>
            </a:lvl4pPr>
            <a:lvl5pPr>
              <a:defRPr sz="1100"/>
            </a:lvl5pPr>
          </a:lstStyle>
          <a:p>
            <a:pPr lvl="0"/>
            <a:r>
              <a:rPr lang="en-US"/>
              <a:t>Click to edit Master text styles</a:t>
            </a:r>
          </a:p>
        </p:txBody>
      </p:sp>
      <p:sp>
        <p:nvSpPr>
          <p:cNvPr id="24" name="Text Placeholder 8"/>
          <p:cNvSpPr>
            <a:spLocks noGrp="1"/>
          </p:cNvSpPr>
          <p:nvPr>
            <p:ph type="body" sz="quarter" idx="24"/>
          </p:nvPr>
        </p:nvSpPr>
        <p:spPr>
          <a:xfrm>
            <a:off x="9398377" y="3168311"/>
            <a:ext cx="2000250" cy="561477"/>
          </a:xfrm>
          <a:prstGeom prst="rect">
            <a:avLst/>
          </a:prstGeom>
          <a:solidFill>
            <a:srgbClr val="A35CA3"/>
          </a:solidFill>
        </p:spPr>
        <p:txBody>
          <a:bodyPr vert="horz"/>
          <a:lstStyle>
            <a:lvl1pPr marL="0" indent="0" algn="ctr">
              <a:buNone/>
              <a:defRPr sz="1600" b="1">
                <a:solidFill>
                  <a:srgbClr val="FFFFFF"/>
                </a:solidFill>
                <a:latin typeface="Arial"/>
                <a:cs typeface="Arial"/>
              </a:defRPr>
            </a:lvl1pPr>
            <a:lvl2pPr>
              <a:defRPr sz="1400"/>
            </a:lvl2pPr>
            <a:lvl3pPr>
              <a:defRPr sz="1200"/>
            </a:lvl3pPr>
            <a:lvl4pPr>
              <a:defRPr sz="1100"/>
            </a:lvl4pPr>
            <a:lvl5pPr>
              <a:defRPr sz="1100"/>
            </a:lvl5pPr>
          </a:lstStyle>
          <a:p>
            <a:pPr lvl="0"/>
            <a:r>
              <a:rPr lang="en-US"/>
              <a:t>Click to edit Master text styles</a:t>
            </a:r>
          </a:p>
        </p:txBody>
      </p:sp>
      <p:sp>
        <p:nvSpPr>
          <p:cNvPr id="36" name="Text Placeholder 35"/>
          <p:cNvSpPr>
            <a:spLocks noGrp="1"/>
          </p:cNvSpPr>
          <p:nvPr>
            <p:ph type="body" sz="quarter" idx="25" hasCustomPrompt="1"/>
          </p:nvPr>
        </p:nvSpPr>
        <p:spPr>
          <a:xfrm>
            <a:off x="627063" y="269875"/>
            <a:ext cx="10675937" cy="793750"/>
          </a:xfrm>
          <a:prstGeom prst="rect">
            <a:avLst/>
          </a:prstGeom>
        </p:spPr>
        <p:txBody>
          <a:bodyPr vert="horz"/>
          <a:lstStyle>
            <a:lvl1pPr marL="0" indent="0" algn="l">
              <a:buNone/>
              <a:defRPr b="1">
                <a:solidFill>
                  <a:srgbClr val="49A2DA"/>
                </a:solidFill>
                <a:latin typeface="Arial"/>
                <a:cs typeface="Arial"/>
              </a:defRPr>
            </a:lvl1pPr>
          </a:lstStyle>
          <a:p>
            <a:pPr lvl="0"/>
            <a:r>
              <a:rPr lang="en-US"/>
              <a:t>Click to edit Master title style</a:t>
            </a:r>
          </a:p>
        </p:txBody>
      </p:sp>
    </p:spTree>
    <p:extLst>
      <p:ext uri="{BB962C8B-B14F-4D97-AF65-F5344CB8AC3E}">
        <p14:creationId xmlns:p14="http://schemas.microsoft.com/office/powerpoint/2010/main" val="6528674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Rectangle 6"/>
          <p:cNvSpPr/>
          <p:nvPr userDrawn="1"/>
        </p:nvSpPr>
        <p:spPr>
          <a:xfrm>
            <a:off x="0" y="0"/>
            <a:ext cx="12192000" cy="6015789"/>
          </a:xfrm>
          <a:prstGeom prst="rect">
            <a:avLst/>
          </a:prstGeom>
          <a:solidFill>
            <a:srgbClr val="A35C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userDrawn="1"/>
        </p:nvSpPr>
        <p:spPr>
          <a:xfrm>
            <a:off x="465387" y="430447"/>
            <a:ext cx="4029242" cy="3939540"/>
          </a:xfrm>
          <a:prstGeom prst="rect">
            <a:avLst/>
          </a:prstGeom>
          <a:noFill/>
        </p:spPr>
        <p:txBody>
          <a:bodyPr wrap="square" rtlCol="0">
            <a:spAutoFit/>
          </a:bodyPr>
          <a:lstStyle/>
          <a:p>
            <a:r>
              <a:rPr lang="en-US" sz="25000" dirty="0">
                <a:solidFill>
                  <a:srgbClr val="FFFFFF"/>
                </a:solidFill>
                <a:latin typeface="Arial"/>
                <a:cs typeface="Arial"/>
              </a:rPr>
              <a:t>“</a:t>
            </a:r>
          </a:p>
        </p:txBody>
      </p:sp>
      <p:sp>
        <p:nvSpPr>
          <p:cNvPr id="6" name="TextBox 5"/>
          <p:cNvSpPr txBox="1"/>
          <p:nvPr userDrawn="1"/>
        </p:nvSpPr>
        <p:spPr>
          <a:xfrm rot="10800000">
            <a:off x="7346982" y="1183207"/>
            <a:ext cx="4375215" cy="3939540"/>
          </a:xfrm>
          <a:prstGeom prst="rect">
            <a:avLst/>
          </a:prstGeom>
          <a:noFill/>
        </p:spPr>
        <p:txBody>
          <a:bodyPr wrap="square" rtlCol="0">
            <a:spAutoFit/>
          </a:bodyPr>
          <a:lstStyle/>
          <a:p>
            <a:r>
              <a:rPr lang="en-US" sz="25000" dirty="0">
                <a:solidFill>
                  <a:srgbClr val="FFFFFF"/>
                </a:solidFill>
                <a:latin typeface="Arial"/>
                <a:cs typeface="Arial"/>
              </a:rPr>
              <a:t>“</a:t>
            </a:r>
          </a:p>
        </p:txBody>
      </p:sp>
      <p:sp>
        <p:nvSpPr>
          <p:cNvPr id="9" name="Text Placeholder 8"/>
          <p:cNvSpPr>
            <a:spLocks noGrp="1"/>
          </p:cNvSpPr>
          <p:nvPr>
            <p:ph type="body" sz="quarter" idx="10"/>
          </p:nvPr>
        </p:nvSpPr>
        <p:spPr>
          <a:xfrm>
            <a:off x="1793875" y="1614304"/>
            <a:ext cx="8715375" cy="2270125"/>
          </a:xfrm>
          <a:prstGeom prst="rect">
            <a:avLst/>
          </a:prstGeom>
        </p:spPr>
        <p:txBody>
          <a:bodyPr vert="horz" anchor="ctr"/>
          <a:lstStyle>
            <a:lvl1pPr marL="0" indent="0" algn="ctr">
              <a:buNone/>
              <a:defRPr>
                <a:solidFill>
                  <a:srgbClr val="FFFFFF"/>
                </a:solidFill>
              </a:defRPr>
            </a:lvl1pPr>
            <a:lvl2pPr marL="457200" indent="0" algn="ctr">
              <a:buNone/>
              <a:defRPr>
                <a:solidFill>
                  <a:srgbClr val="FFFFFF"/>
                </a:solidFill>
              </a:defRPr>
            </a:lvl2pPr>
            <a:lvl3pPr marL="914400" indent="0" algn="ctr">
              <a:buNone/>
              <a:defRPr>
                <a:solidFill>
                  <a:srgbClr val="FFFFFF"/>
                </a:solidFill>
              </a:defRPr>
            </a:lvl3pPr>
            <a:lvl4pPr marL="1371600" indent="0" algn="ctr">
              <a:buNone/>
              <a:defRPr>
                <a:solidFill>
                  <a:srgbClr val="FFFFFF"/>
                </a:solidFill>
              </a:defRPr>
            </a:lvl4pPr>
            <a:lvl5pPr marL="1828800" indent="0" algn="ctr">
              <a:buNone/>
              <a:defRPr>
                <a:solidFill>
                  <a:srgbClr val="FFFFFF"/>
                </a:solidFill>
              </a:defRPr>
            </a:lvl5pPr>
          </a:lstStyle>
          <a:p>
            <a:pPr lvl="0"/>
            <a:r>
              <a:rPr lang="en-US"/>
              <a:t>Click to edit Master text styles</a:t>
            </a:r>
          </a:p>
        </p:txBody>
      </p:sp>
    </p:spTree>
    <p:extLst>
      <p:ext uri="{BB962C8B-B14F-4D97-AF65-F5344CB8AC3E}">
        <p14:creationId xmlns:p14="http://schemas.microsoft.com/office/powerpoint/2010/main" val="15027263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Rectangle 6"/>
          <p:cNvSpPr/>
          <p:nvPr userDrawn="1"/>
        </p:nvSpPr>
        <p:spPr>
          <a:xfrm>
            <a:off x="0" y="0"/>
            <a:ext cx="12192000" cy="6015789"/>
          </a:xfrm>
          <a:prstGeom prst="rect">
            <a:avLst/>
          </a:prstGeom>
          <a:solidFill>
            <a:srgbClr val="5655A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descr="943969.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13050" y="2063750"/>
            <a:ext cx="2228850" cy="2228850"/>
          </a:xfrm>
          <a:prstGeom prst="rect">
            <a:avLst/>
          </a:prstGeom>
        </p:spPr>
      </p:pic>
      <p:sp>
        <p:nvSpPr>
          <p:cNvPr id="4" name="TextBox 3"/>
          <p:cNvSpPr txBox="1"/>
          <p:nvPr userDrawn="1"/>
        </p:nvSpPr>
        <p:spPr>
          <a:xfrm>
            <a:off x="5318125" y="2545497"/>
            <a:ext cx="4794250" cy="830997"/>
          </a:xfrm>
          <a:prstGeom prst="rect">
            <a:avLst/>
          </a:prstGeom>
          <a:noFill/>
        </p:spPr>
        <p:txBody>
          <a:bodyPr wrap="square" rtlCol="0">
            <a:spAutoFit/>
          </a:bodyPr>
          <a:lstStyle/>
          <a:p>
            <a:r>
              <a:rPr lang="en-US" sz="4800" b="1" dirty="0">
                <a:solidFill>
                  <a:schemeClr val="bg1"/>
                </a:solidFill>
                <a:latin typeface="Arial"/>
                <a:cs typeface="Arial"/>
              </a:rPr>
              <a:t>Any questions?</a:t>
            </a:r>
          </a:p>
        </p:txBody>
      </p:sp>
    </p:spTree>
    <p:extLst>
      <p:ext uri="{BB962C8B-B14F-4D97-AF65-F5344CB8AC3E}">
        <p14:creationId xmlns:p14="http://schemas.microsoft.com/office/powerpoint/2010/main" val="28725217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Rectangle 6"/>
          <p:cNvSpPr/>
          <p:nvPr userDrawn="1"/>
        </p:nvSpPr>
        <p:spPr>
          <a:xfrm>
            <a:off x="0" y="0"/>
            <a:ext cx="12192000" cy="1301750"/>
          </a:xfrm>
          <a:prstGeom prst="rect">
            <a:avLst/>
          </a:prstGeom>
          <a:solidFill>
            <a:srgbClr val="5655A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userDrawn="1"/>
        </p:nvSpPr>
        <p:spPr>
          <a:xfrm>
            <a:off x="627063" y="232628"/>
            <a:ext cx="4794250" cy="830997"/>
          </a:xfrm>
          <a:prstGeom prst="rect">
            <a:avLst/>
          </a:prstGeom>
          <a:noFill/>
        </p:spPr>
        <p:txBody>
          <a:bodyPr wrap="square" rtlCol="0">
            <a:spAutoFit/>
          </a:bodyPr>
          <a:lstStyle/>
          <a:p>
            <a:r>
              <a:rPr lang="en-US" sz="4800" b="1" dirty="0">
                <a:solidFill>
                  <a:schemeClr val="bg1"/>
                </a:solidFill>
                <a:latin typeface="Arial"/>
                <a:cs typeface="Arial"/>
              </a:rPr>
              <a:t>Agenda</a:t>
            </a:r>
          </a:p>
        </p:txBody>
      </p:sp>
      <p:sp>
        <p:nvSpPr>
          <p:cNvPr id="8" name="Content Placeholder 2"/>
          <p:cNvSpPr>
            <a:spLocks noGrp="1"/>
          </p:cNvSpPr>
          <p:nvPr>
            <p:ph sz="half" idx="1"/>
          </p:nvPr>
        </p:nvSpPr>
        <p:spPr>
          <a:xfrm>
            <a:off x="609600" y="1500606"/>
            <a:ext cx="11010900" cy="4986392"/>
          </a:xfrm>
          <a:prstGeom prst="rect">
            <a:avLst/>
          </a:prstGeom>
        </p:spPr>
        <p:txBody>
          <a:bodyPr numCol="1"/>
          <a:lstStyle>
            <a:lvl1pPr marL="0" indent="0">
              <a:buNone/>
              <a:defRPr sz="2800">
                <a:solidFill>
                  <a:srgbClr val="A35CA3"/>
                </a:solidFill>
                <a:latin typeface="Arial"/>
                <a:cs typeface="Arial"/>
              </a:defRPr>
            </a:lvl1pPr>
            <a:lvl2pPr>
              <a:defRPr sz="2400" baseline="0">
                <a:solidFill>
                  <a:srgbClr val="75757A"/>
                </a:solidFill>
                <a:latin typeface="Arial"/>
                <a:cs typeface="Arial"/>
              </a:defRPr>
            </a:lvl2pPr>
            <a:lvl3pPr>
              <a:defRPr sz="2000">
                <a:solidFill>
                  <a:srgbClr val="75757A"/>
                </a:solidFill>
                <a:latin typeface="Arial"/>
                <a:cs typeface="Arial"/>
              </a:defRPr>
            </a:lvl3pPr>
            <a:lvl4pPr>
              <a:defRPr sz="1800">
                <a:solidFill>
                  <a:srgbClr val="75757A"/>
                </a:solidFill>
                <a:latin typeface="Arial"/>
                <a:cs typeface="Arial"/>
              </a:defRPr>
            </a:lvl4pPr>
            <a:lvl5pPr>
              <a:defRPr sz="1800">
                <a:solidFill>
                  <a:srgbClr val="75757A"/>
                </a:solidFill>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2870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Rectangle 6"/>
          <p:cNvSpPr/>
          <p:nvPr userDrawn="1"/>
        </p:nvSpPr>
        <p:spPr>
          <a:xfrm>
            <a:off x="0" y="0"/>
            <a:ext cx="12192000" cy="1301750"/>
          </a:xfrm>
          <a:prstGeom prst="rect">
            <a:avLst/>
          </a:prstGeom>
          <a:solidFill>
            <a:srgbClr val="5655A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userDrawn="1"/>
        </p:nvSpPr>
        <p:spPr>
          <a:xfrm>
            <a:off x="627062" y="232628"/>
            <a:ext cx="10155237" cy="830997"/>
          </a:xfrm>
          <a:prstGeom prst="rect">
            <a:avLst/>
          </a:prstGeom>
          <a:noFill/>
        </p:spPr>
        <p:txBody>
          <a:bodyPr wrap="square" rtlCol="0">
            <a:spAutoFit/>
          </a:bodyPr>
          <a:lstStyle/>
          <a:p>
            <a:r>
              <a:rPr lang="en-US" sz="4800" b="1" dirty="0">
                <a:solidFill>
                  <a:schemeClr val="bg1"/>
                </a:solidFill>
                <a:latin typeface="Arial"/>
                <a:cs typeface="Arial"/>
              </a:rPr>
              <a:t>Next Steps</a:t>
            </a:r>
          </a:p>
        </p:txBody>
      </p:sp>
      <p:sp>
        <p:nvSpPr>
          <p:cNvPr id="8" name="Content Placeholder 2"/>
          <p:cNvSpPr>
            <a:spLocks noGrp="1"/>
          </p:cNvSpPr>
          <p:nvPr>
            <p:ph sz="half" idx="1"/>
          </p:nvPr>
        </p:nvSpPr>
        <p:spPr>
          <a:xfrm>
            <a:off x="609600" y="1500606"/>
            <a:ext cx="11010900" cy="4986392"/>
          </a:xfrm>
          <a:prstGeom prst="rect">
            <a:avLst/>
          </a:prstGeom>
        </p:spPr>
        <p:txBody>
          <a:bodyPr numCol="1"/>
          <a:lstStyle>
            <a:lvl1pPr marL="0" indent="0">
              <a:buNone/>
              <a:defRPr sz="2800">
                <a:solidFill>
                  <a:srgbClr val="A35CA3"/>
                </a:solidFill>
                <a:latin typeface="Arial"/>
                <a:cs typeface="Arial"/>
              </a:defRPr>
            </a:lvl1pPr>
            <a:lvl2pPr>
              <a:defRPr sz="2400" baseline="0">
                <a:solidFill>
                  <a:srgbClr val="75757A"/>
                </a:solidFill>
                <a:latin typeface="Arial"/>
                <a:cs typeface="Arial"/>
              </a:defRPr>
            </a:lvl2pPr>
            <a:lvl3pPr>
              <a:defRPr sz="2000">
                <a:solidFill>
                  <a:srgbClr val="75757A"/>
                </a:solidFill>
                <a:latin typeface="Arial"/>
                <a:cs typeface="Arial"/>
              </a:defRPr>
            </a:lvl3pPr>
            <a:lvl4pPr>
              <a:defRPr sz="1800">
                <a:solidFill>
                  <a:srgbClr val="75757A"/>
                </a:solidFill>
                <a:latin typeface="Arial"/>
                <a:cs typeface="Arial"/>
              </a:defRPr>
            </a:lvl4pPr>
            <a:lvl5pPr>
              <a:defRPr sz="1800">
                <a:solidFill>
                  <a:srgbClr val="75757A"/>
                </a:solidFill>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1109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58901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918973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3140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609600" y="619125"/>
            <a:ext cx="11582400" cy="6238875"/>
          </a:xfrm>
          <a:prstGeom prst="rect">
            <a:avLst/>
          </a:prstGeom>
          <a:solidFill>
            <a:srgbClr val="5655A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Placeholder 1"/>
          <p:cNvSpPr>
            <a:spLocks noGrp="1"/>
          </p:cNvSpPr>
          <p:nvPr>
            <p:ph type="title"/>
          </p:nvPr>
        </p:nvSpPr>
        <p:spPr>
          <a:xfrm>
            <a:off x="609600" y="2767013"/>
            <a:ext cx="10972800" cy="1143000"/>
          </a:xfrm>
          <a:prstGeom prst="rect">
            <a:avLst/>
          </a:prstGeom>
        </p:spPr>
        <p:txBody>
          <a:bodyPr vert="horz" lIns="91440" tIns="45720" rIns="91440" bIns="45720" rtlCol="0" anchor="ctr">
            <a:normAutofit/>
          </a:bodyPr>
          <a:lstStyle>
            <a:lvl1pPr>
              <a:defRPr sz="5400" b="1">
                <a:solidFill>
                  <a:schemeClr val="bg1"/>
                </a:solidFill>
                <a:latin typeface="Arial"/>
                <a:cs typeface="Arial"/>
              </a:defRPr>
            </a:lvl1pPr>
          </a:lstStyle>
          <a:p>
            <a:r>
              <a:rPr lang="en-US"/>
              <a:t>Click to edit Master title style</a:t>
            </a:r>
          </a:p>
        </p:txBody>
      </p:sp>
    </p:spTree>
    <p:extLst>
      <p:ext uri="{BB962C8B-B14F-4D97-AF65-F5344CB8AC3E}">
        <p14:creationId xmlns:p14="http://schemas.microsoft.com/office/powerpoint/2010/main" val="1723534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3BEF351-BCA0-F34A-B694-35DBF1F22367}"/>
              </a:ext>
            </a:extLst>
          </p:cNvPr>
          <p:cNvSpPr/>
          <p:nvPr userDrawn="1"/>
        </p:nvSpPr>
        <p:spPr>
          <a:xfrm>
            <a:off x="443753" y="389965"/>
            <a:ext cx="11376212" cy="6064623"/>
          </a:xfrm>
          <a:prstGeom prst="rect">
            <a:avLst/>
          </a:prstGeom>
          <a:noFill/>
          <a:ln w="69850">
            <a:solidFill>
              <a:srgbClr val="565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Placeholder 1"/>
          <p:cNvSpPr>
            <a:spLocks noGrp="1"/>
          </p:cNvSpPr>
          <p:nvPr>
            <p:ph type="title"/>
          </p:nvPr>
        </p:nvSpPr>
        <p:spPr>
          <a:xfrm>
            <a:off x="609600" y="996531"/>
            <a:ext cx="10972800" cy="2305469"/>
          </a:xfrm>
          <a:prstGeom prst="rect">
            <a:avLst/>
          </a:prstGeom>
        </p:spPr>
        <p:txBody>
          <a:bodyPr vert="horz" lIns="91440" tIns="45720" rIns="91440" bIns="45720" rtlCol="0" anchor="t">
            <a:normAutofit/>
          </a:bodyPr>
          <a:lstStyle/>
          <a:p>
            <a:r>
              <a:rPr lang="en-US"/>
              <a:t>Click to edit </a:t>
            </a:r>
            <a:br>
              <a:rPr lang="en-US"/>
            </a:br>
            <a:r>
              <a:rPr lang="en-US"/>
              <a:t>Master title style</a:t>
            </a:r>
          </a:p>
        </p:txBody>
      </p:sp>
      <p:sp>
        <p:nvSpPr>
          <p:cNvPr id="8" name="Date Placeholder 3">
            <a:extLst>
              <a:ext uri="{FF2B5EF4-FFF2-40B4-BE49-F238E27FC236}">
                <a16:creationId xmlns:a16="http://schemas.microsoft.com/office/drawing/2014/main" id="{702B1435-F76E-B94E-8773-7946E2EE4430}"/>
              </a:ext>
            </a:extLst>
          </p:cNvPr>
          <p:cNvSpPr>
            <a:spLocks noGrp="1"/>
          </p:cNvSpPr>
          <p:nvPr>
            <p:ph type="dt" sz="half" idx="10"/>
          </p:nvPr>
        </p:nvSpPr>
        <p:spPr>
          <a:xfrm>
            <a:off x="609600" y="3589959"/>
            <a:ext cx="2743200" cy="533445"/>
          </a:xfrm>
          <a:prstGeom prst="rect">
            <a:avLst/>
          </a:prstGeom>
        </p:spPr>
        <p:txBody>
          <a:bodyPr/>
          <a:lstStyle>
            <a:lvl1pPr>
              <a:defRPr sz="2800">
                <a:solidFill>
                  <a:srgbClr val="49A2DA"/>
                </a:solidFill>
                <a:latin typeface="Arial" panose="020B0604020202020204" pitchFamily="34" charset="0"/>
                <a:cs typeface="Arial" panose="020B0604020202020204" pitchFamily="34" charset="0"/>
              </a:defRPr>
            </a:lvl1pPr>
          </a:lstStyle>
          <a:p>
            <a:r>
              <a:rPr lang="en-US" dirty="0"/>
              <a:t>Date: </a:t>
            </a:r>
          </a:p>
        </p:txBody>
      </p:sp>
    </p:spTree>
    <p:extLst>
      <p:ext uri="{BB962C8B-B14F-4D97-AF65-F5344CB8AC3E}">
        <p14:creationId xmlns:p14="http://schemas.microsoft.com/office/powerpoint/2010/main" val="11058067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3140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609600" y="619125"/>
            <a:ext cx="11582400" cy="6238875"/>
          </a:xfrm>
          <a:prstGeom prst="rect">
            <a:avLst/>
          </a:prstGeom>
          <a:solidFill>
            <a:srgbClr val="A35C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Placeholder 1"/>
          <p:cNvSpPr>
            <a:spLocks noGrp="1"/>
          </p:cNvSpPr>
          <p:nvPr>
            <p:ph type="title"/>
          </p:nvPr>
        </p:nvSpPr>
        <p:spPr>
          <a:xfrm>
            <a:off x="609600" y="2767013"/>
            <a:ext cx="10972800" cy="1143000"/>
          </a:xfrm>
          <a:prstGeom prst="rect">
            <a:avLst/>
          </a:prstGeom>
        </p:spPr>
        <p:txBody>
          <a:bodyPr vert="horz" lIns="91440" tIns="45720" rIns="91440" bIns="45720" rtlCol="0" anchor="ctr">
            <a:normAutofit/>
          </a:bodyPr>
          <a:lstStyle>
            <a:lvl1pPr>
              <a:defRPr sz="5400" b="1">
                <a:solidFill>
                  <a:schemeClr val="bg1"/>
                </a:solidFill>
                <a:latin typeface="Arial"/>
                <a:cs typeface="Arial"/>
              </a:defRPr>
            </a:lvl1pPr>
          </a:lstStyle>
          <a:p>
            <a:r>
              <a:rPr lang="en-US"/>
              <a:t>Click to edit Master title style</a:t>
            </a:r>
          </a:p>
        </p:txBody>
      </p:sp>
      <p:sp>
        <p:nvSpPr>
          <p:cNvPr id="8" name="TextBox 7"/>
          <p:cNvSpPr txBox="1"/>
          <p:nvPr userDrawn="1"/>
        </p:nvSpPr>
        <p:spPr>
          <a:xfrm>
            <a:off x="1254125" y="-84137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5747159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056106"/>
            <a:ext cx="4657558" cy="4986392"/>
          </a:xfrm>
          <a:prstGeom prst="rect">
            <a:avLst/>
          </a:prstGeom>
        </p:spPr>
        <p:txBody>
          <a:bodyPr numCol="1"/>
          <a:lstStyle>
            <a:lvl1pPr>
              <a:defRPr sz="2800">
                <a:solidFill>
                  <a:srgbClr val="A35CA3"/>
                </a:solidFill>
                <a:latin typeface="Arial"/>
                <a:cs typeface="Arial"/>
              </a:defRPr>
            </a:lvl1pPr>
            <a:lvl2pPr>
              <a:defRPr sz="2400" baseline="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Placeholder 1"/>
          <p:cNvSpPr>
            <a:spLocks noGrp="1"/>
          </p:cNvSpPr>
          <p:nvPr>
            <p:ph type="title"/>
          </p:nvPr>
        </p:nvSpPr>
        <p:spPr>
          <a:xfrm>
            <a:off x="609600" y="274638"/>
            <a:ext cx="10972800" cy="621046"/>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2" name="Picture Placeholder 11"/>
          <p:cNvSpPr>
            <a:spLocks noGrp="1"/>
          </p:cNvSpPr>
          <p:nvPr>
            <p:ph type="pic" sz="quarter" idx="10"/>
          </p:nvPr>
        </p:nvSpPr>
        <p:spPr>
          <a:xfrm>
            <a:off x="5387975" y="1056438"/>
            <a:ext cx="6194425" cy="4986088"/>
          </a:xfrm>
          <a:prstGeom prst="rect">
            <a:avLst/>
          </a:prstGeom>
        </p:spPr>
        <p:txBody>
          <a:bodyPr/>
          <a:lstStyle/>
          <a:p>
            <a:r>
              <a:rPr lang="en-US" dirty="0"/>
              <a:t>Click icon to add picture</a:t>
            </a:r>
          </a:p>
        </p:txBody>
      </p:sp>
    </p:spTree>
    <p:extLst>
      <p:ext uri="{BB962C8B-B14F-4D97-AF65-F5344CB8AC3E}">
        <p14:creationId xmlns:p14="http://schemas.microsoft.com/office/powerpoint/2010/main" val="10525784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609600" y="274638"/>
            <a:ext cx="10972800" cy="621046"/>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0" name="Picture Placeholder 9"/>
          <p:cNvSpPr>
            <a:spLocks noGrp="1"/>
          </p:cNvSpPr>
          <p:nvPr>
            <p:ph type="pic" sz="quarter" idx="12"/>
          </p:nvPr>
        </p:nvSpPr>
        <p:spPr>
          <a:xfrm>
            <a:off x="609600" y="1056438"/>
            <a:ext cx="5405438" cy="4986088"/>
          </a:xfrm>
          <a:prstGeom prst="rect">
            <a:avLst/>
          </a:prstGeom>
        </p:spPr>
        <p:txBody>
          <a:bodyPr/>
          <a:lstStyle/>
          <a:p>
            <a:r>
              <a:rPr lang="en-US" dirty="0"/>
              <a:t>Click icon to add picture</a:t>
            </a:r>
          </a:p>
        </p:txBody>
      </p:sp>
      <p:sp>
        <p:nvSpPr>
          <p:cNvPr id="11" name="Picture Placeholder 9"/>
          <p:cNvSpPr>
            <a:spLocks noGrp="1"/>
          </p:cNvSpPr>
          <p:nvPr>
            <p:ph type="pic" sz="quarter" idx="13"/>
          </p:nvPr>
        </p:nvSpPr>
        <p:spPr>
          <a:xfrm>
            <a:off x="6176962" y="1056438"/>
            <a:ext cx="5405438" cy="4986088"/>
          </a:xfrm>
          <a:prstGeom prst="rect">
            <a:avLst/>
          </a:prstGeom>
        </p:spPr>
        <p:txBody>
          <a:bodyPr/>
          <a:lstStyle/>
          <a:p>
            <a:r>
              <a:rPr lang="en-US" dirty="0"/>
              <a:t>Click icon to add picture</a:t>
            </a:r>
          </a:p>
        </p:txBody>
      </p:sp>
    </p:spTree>
    <p:extLst>
      <p:ext uri="{BB962C8B-B14F-4D97-AF65-F5344CB8AC3E}">
        <p14:creationId xmlns:p14="http://schemas.microsoft.com/office/powerpoint/2010/main" val="3328032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609600" y="1069975"/>
            <a:ext cx="10972800" cy="4878388"/>
          </a:xfrm>
          <a:prstGeom prst="rect">
            <a:avLst/>
          </a:prstGeom>
        </p:spPr>
        <p:txBody>
          <a:bodyPr vert="horz" numCol="2"/>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270692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61987"/>
          </a:xfrm>
          <a:prstGeom prst="rect">
            <a:avLst/>
          </a:prstGeom>
        </p:spPr>
        <p:txBody>
          <a:bodyPr vert="horz"/>
          <a:lstStyle>
            <a:lvl1pPr algn="l">
              <a:defRPr sz="3200" b="1">
                <a:solidFill>
                  <a:srgbClr val="49A2DA"/>
                </a:solidFill>
                <a:latin typeface="Arial"/>
                <a:cs typeface="Arial"/>
              </a:defRPr>
            </a:lvl1pPr>
          </a:lstStyle>
          <a:p>
            <a:r>
              <a:rPr lang="en-US"/>
              <a:t>Click to edit Master title style</a:t>
            </a:r>
            <a:endParaRPr lang="en-US" dirty="0"/>
          </a:p>
        </p:txBody>
      </p:sp>
      <p:sp>
        <p:nvSpPr>
          <p:cNvPr id="8" name="Text Placeholder 7"/>
          <p:cNvSpPr>
            <a:spLocks noGrp="1"/>
          </p:cNvSpPr>
          <p:nvPr>
            <p:ph type="body" sz="quarter" idx="11"/>
          </p:nvPr>
        </p:nvSpPr>
        <p:spPr>
          <a:xfrm>
            <a:off x="609600" y="1143000"/>
            <a:ext cx="5121275" cy="4921250"/>
          </a:xfrm>
          <a:prstGeom prst="rect">
            <a:avLst/>
          </a:prstGeom>
        </p:spPr>
        <p:txBody>
          <a:bodyPr vert="horz" numCol="1"/>
          <a:lstStyle>
            <a:lvl1pPr>
              <a:defRPr sz="2800">
                <a:solidFill>
                  <a:srgbClr val="A35CA3"/>
                </a:solidFill>
                <a:latin typeface="Arial"/>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hart Placeholder 9"/>
          <p:cNvSpPr>
            <a:spLocks noGrp="1"/>
          </p:cNvSpPr>
          <p:nvPr>
            <p:ph type="chart" sz="quarter" idx="12"/>
          </p:nvPr>
        </p:nvSpPr>
        <p:spPr>
          <a:xfrm>
            <a:off x="5905500" y="1143000"/>
            <a:ext cx="5676900" cy="4921250"/>
          </a:xfrm>
          <a:prstGeom prst="rect">
            <a:avLst/>
          </a:prstGeom>
        </p:spPr>
        <p:txBody>
          <a:bodyPr vert="horz"/>
          <a:lstStyle>
            <a:lvl1pPr>
              <a:defRPr sz="2000"/>
            </a:lvl1pPr>
          </a:lstStyle>
          <a:p>
            <a:r>
              <a:rPr lang="en-US" dirty="0"/>
              <a:t>Click icon to add chart</a:t>
            </a:r>
          </a:p>
        </p:txBody>
      </p:sp>
    </p:spTree>
    <p:extLst>
      <p:ext uri="{BB962C8B-B14F-4D97-AF65-F5344CB8AC3E}">
        <p14:creationId xmlns:p14="http://schemas.microsoft.com/office/powerpoint/2010/main" val="266727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3BEF351-BCA0-F34A-B694-35DBF1F22367}"/>
              </a:ext>
            </a:extLst>
          </p:cNvPr>
          <p:cNvSpPr/>
          <p:nvPr userDrawn="1"/>
        </p:nvSpPr>
        <p:spPr>
          <a:xfrm>
            <a:off x="443753" y="389965"/>
            <a:ext cx="11376212" cy="6064623"/>
          </a:xfrm>
          <a:prstGeom prst="rect">
            <a:avLst/>
          </a:prstGeom>
          <a:noFill/>
          <a:ln w="69850">
            <a:solidFill>
              <a:srgbClr val="565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Placeholder 1"/>
          <p:cNvSpPr>
            <a:spLocks noGrp="1"/>
          </p:cNvSpPr>
          <p:nvPr>
            <p:ph type="title"/>
          </p:nvPr>
        </p:nvSpPr>
        <p:spPr>
          <a:xfrm>
            <a:off x="609600" y="996531"/>
            <a:ext cx="10972800" cy="1984627"/>
          </a:xfrm>
          <a:prstGeom prst="rect">
            <a:avLst/>
          </a:prstGeom>
        </p:spPr>
        <p:txBody>
          <a:bodyPr vert="horz" lIns="91440" tIns="45720" rIns="91440" bIns="45720" rtlCol="0" anchor="t">
            <a:normAutofit/>
          </a:bodyPr>
          <a:lstStyle/>
          <a:p>
            <a:r>
              <a:rPr lang="en-US"/>
              <a:t>Click to edit </a:t>
            </a:r>
            <a:br>
              <a:rPr lang="en-US"/>
            </a:br>
            <a:r>
              <a:rPr lang="en-US"/>
              <a:t>Master title style</a:t>
            </a:r>
          </a:p>
        </p:txBody>
      </p:sp>
    </p:spTree>
    <p:extLst>
      <p:ext uri="{BB962C8B-B14F-4D97-AF65-F5344CB8AC3E}">
        <p14:creationId xmlns:p14="http://schemas.microsoft.com/office/powerpoint/2010/main" val="3644247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609600" y="996531"/>
            <a:ext cx="10972800" cy="2305469"/>
          </a:xfrm>
          <a:prstGeom prst="rect">
            <a:avLst/>
          </a:prstGeom>
        </p:spPr>
        <p:txBody>
          <a:bodyPr vert="horz" lIns="91440" tIns="45720" rIns="91440" bIns="45720" rtlCol="0" anchor="t">
            <a:normAutofit/>
          </a:bodyPr>
          <a:lstStyle/>
          <a:p>
            <a:r>
              <a:rPr lang="en-US"/>
              <a:t>Click to edit </a:t>
            </a:r>
            <a:br>
              <a:rPr lang="en-US"/>
            </a:br>
            <a:r>
              <a:rPr lang="en-US"/>
              <a:t>Master title style</a:t>
            </a:r>
          </a:p>
        </p:txBody>
      </p:sp>
      <p:sp>
        <p:nvSpPr>
          <p:cNvPr id="4" name="Date Placeholder 3">
            <a:extLst>
              <a:ext uri="{FF2B5EF4-FFF2-40B4-BE49-F238E27FC236}">
                <a16:creationId xmlns:a16="http://schemas.microsoft.com/office/drawing/2014/main" id="{702B1435-F76E-B94E-8773-7946E2EE4430}"/>
              </a:ext>
            </a:extLst>
          </p:cNvPr>
          <p:cNvSpPr>
            <a:spLocks noGrp="1"/>
          </p:cNvSpPr>
          <p:nvPr>
            <p:ph type="dt" sz="half" idx="10"/>
          </p:nvPr>
        </p:nvSpPr>
        <p:spPr>
          <a:xfrm>
            <a:off x="609600" y="3589959"/>
            <a:ext cx="2743200" cy="533445"/>
          </a:xfrm>
          <a:prstGeom prst="rect">
            <a:avLst/>
          </a:prstGeom>
        </p:spPr>
        <p:txBody>
          <a:bodyPr/>
          <a:lstStyle>
            <a:lvl1pPr>
              <a:defRPr sz="2800">
                <a:solidFill>
                  <a:srgbClr val="49A2DA"/>
                </a:solidFill>
                <a:latin typeface="Arial" panose="020B0604020202020204" pitchFamily="34" charset="0"/>
                <a:cs typeface="Arial" panose="020B0604020202020204" pitchFamily="34" charset="0"/>
              </a:defRPr>
            </a:lvl1pPr>
          </a:lstStyle>
          <a:p>
            <a:r>
              <a:rPr lang="en-US" dirty="0"/>
              <a:t>Date: </a:t>
            </a:r>
          </a:p>
        </p:txBody>
      </p:sp>
    </p:spTree>
    <p:extLst>
      <p:ext uri="{BB962C8B-B14F-4D97-AF65-F5344CB8AC3E}">
        <p14:creationId xmlns:p14="http://schemas.microsoft.com/office/powerpoint/2010/main" val="710154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3BEF351-BCA0-F34A-B694-35DBF1F22367}"/>
              </a:ext>
            </a:extLst>
          </p:cNvPr>
          <p:cNvSpPr/>
          <p:nvPr userDrawn="1"/>
        </p:nvSpPr>
        <p:spPr>
          <a:xfrm>
            <a:off x="443753" y="389965"/>
            <a:ext cx="11376212" cy="6064623"/>
          </a:xfrm>
          <a:prstGeom prst="rect">
            <a:avLst/>
          </a:prstGeom>
          <a:noFill/>
          <a:ln w="69850">
            <a:solidFill>
              <a:srgbClr val="565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Placeholder 1"/>
          <p:cNvSpPr>
            <a:spLocks noGrp="1"/>
          </p:cNvSpPr>
          <p:nvPr>
            <p:ph type="title"/>
          </p:nvPr>
        </p:nvSpPr>
        <p:spPr>
          <a:xfrm>
            <a:off x="609600" y="996531"/>
            <a:ext cx="10972800" cy="2305469"/>
          </a:xfrm>
          <a:prstGeom prst="rect">
            <a:avLst/>
          </a:prstGeom>
        </p:spPr>
        <p:txBody>
          <a:bodyPr vert="horz" lIns="91440" tIns="45720" rIns="91440" bIns="45720" rtlCol="0" anchor="t">
            <a:normAutofit/>
          </a:bodyPr>
          <a:lstStyle/>
          <a:p>
            <a:r>
              <a:rPr lang="en-US"/>
              <a:t>Click to edit </a:t>
            </a:r>
            <a:br>
              <a:rPr lang="en-US"/>
            </a:br>
            <a:r>
              <a:rPr lang="en-US"/>
              <a:t>Master title style</a:t>
            </a:r>
          </a:p>
        </p:txBody>
      </p:sp>
      <p:sp>
        <p:nvSpPr>
          <p:cNvPr id="8" name="Date Placeholder 3">
            <a:extLst>
              <a:ext uri="{FF2B5EF4-FFF2-40B4-BE49-F238E27FC236}">
                <a16:creationId xmlns:a16="http://schemas.microsoft.com/office/drawing/2014/main" id="{702B1435-F76E-B94E-8773-7946E2EE4430}"/>
              </a:ext>
            </a:extLst>
          </p:cNvPr>
          <p:cNvSpPr>
            <a:spLocks noGrp="1"/>
          </p:cNvSpPr>
          <p:nvPr>
            <p:ph type="dt" sz="half" idx="10"/>
          </p:nvPr>
        </p:nvSpPr>
        <p:spPr>
          <a:xfrm>
            <a:off x="609600" y="3589959"/>
            <a:ext cx="2743200" cy="533445"/>
          </a:xfrm>
          <a:prstGeom prst="rect">
            <a:avLst/>
          </a:prstGeom>
        </p:spPr>
        <p:txBody>
          <a:bodyPr/>
          <a:lstStyle>
            <a:lvl1pPr>
              <a:defRPr sz="2800">
                <a:solidFill>
                  <a:srgbClr val="49A2DA"/>
                </a:solidFill>
                <a:latin typeface="Arial" panose="020B0604020202020204" pitchFamily="34" charset="0"/>
                <a:cs typeface="Arial" panose="020B0604020202020204" pitchFamily="34" charset="0"/>
              </a:defRPr>
            </a:lvl1pPr>
          </a:lstStyle>
          <a:p>
            <a:r>
              <a:rPr lang="en-US" dirty="0"/>
              <a:t>Date: </a:t>
            </a:r>
          </a:p>
        </p:txBody>
      </p:sp>
    </p:spTree>
    <p:extLst>
      <p:ext uri="{BB962C8B-B14F-4D97-AF65-F5344CB8AC3E}">
        <p14:creationId xmlns:p14="http://schemas.microsoft.com/office/powerpoint/2010/main" val="928144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3BEF351-BCA0-F34A-B694-35DBF1F22367}"/>
              </a:ext>
            </a:extLst>
          </p:cNvPr>
          <p:cNvSpPr/>
          <p:nvPr userDrawn="1"/>
        </p:nvSpPr>
        <p:spPr>
          <a:xfrm>
            <a:off x="227263" y="213895"/>
            <a:ext cx="11790948" cy="6470316"/>
          </a:xfrm>
          <a:prstGeom prst="rect">
            <a:avLst/>
          </a:prstGeom>
          <a:noFill/>
          <a:ln w="69850">
            <a:solidFill>
              <a:srgbClr val="565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Placeholder 1"/>
          <p:cNvSpPr txBox="1">
            <a:spLocks/>
          </p:cNvSpPr>
          <p:nvPr userDrawn="1"/>
        </p:nvSpPr>
        <p:spPr>
          <a:xfrm>
            <a:off x="609600" y="3074739"/>
            <a:ext cx="10972800" cy="217905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7200" b="1" kern="1200">
                <a:solidFill>
                  <a:schemeClr val="bg1"/>
                </a:solidFill>
                <a:latin typeface="Arial"/>
                <a:ea typeface="+mj-ea"/>
                <a:cs typeface="Arial"/>
              </a:defRPr>
            </a:lvl1pPr>
          </a:lstStyle>
          <a:p>
            <a:endParaRPr lang="en-US" sz="3200" dirty="0"/>
          </a:p>
        </p:txBody>
      </p:sp>
      <p:sp>
        <p:nvSpPr>
          <p:cNvPr id="6" name="Title Placeholder 1"/>
          <p:cNvSpPr>
            <a:spLocks noGrp="1"/>
          </p:cNvSpPr>
          <p:nvPr>
            <p:ph type="title"/>
          </p:nvPr>
        </p:nvSpPr>
        <p:spPr>
          <a:xfrm>
            <a:off x="609600" y="1109579"/>
            <a:ext cx="10972800" cy="1925053"/>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Tree>
    <p:extLst>
      <p:ext uri="{BB962C8B-B14F-4D97-AF65-F5344CB8AC3E}">
        <p14:creationId xmlns:p14="http://schemas.microsoft.com/office/powerpoint/2010/main" val="3519587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3BEF351-BCA0-F34A-B694-35DBF1F22367}"/>
              </a:ext>
            </a:extLst>
          </p:cNvPr>
          <p:cNvSpPr/>
          <p:nvPr userDrawn="1"/>
        </p:nvSpPr>
        <p:spPr>
          <a:xfrm>
            <a:off x="227263" y="213895"/>
            <a:ext cx="11790948" cy="6470316"/>
          </a:xfrm>
          <a:prstGeom prst="rect">
            <a:avLst/>
          </a:prstGeom>
          <a:noFill/>
          <a:ln w="69850">
            <a:solidFill>
              <a:srgbClr val="565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Placeholder 1"/>
          <p:cNvSpPr txBox="1">
            <a:spLocks/>
          </p:cNvSpPr>
          <p:nvPr userDrawn="1"/>
        </p:nvSpPr>
        <p:spPr>
          <a:xfrm>
            <a:off x="609600" y="3074739"/>
            <a:ext cx="10972800" cy="217905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7200" b="1" kern="1200">
                <a:solidFill>
                  <a:schemeClr val="bg1"/>
                </a:solidFill>
                <a:latin typeface="Arial"/>
                <a:ea typeface="+mj-ea"/>
                <a:cs typeface="Arial"/>
              </a:defRPr>
            </a:lvl1pPr>
          </a:lstStyle>
          <a:p>
            <a:endParaRPr lang="en-US" sz="3200" dirty="0"/>
          </a:p>
        </p:txBody>
      </p:sp>
      <p:sp>
        <p:nvSpPr>
          <p:cNvPr id="6" name="Title Placeholder 1"/>
          <p:cNvSpPr>
            <a:spLocks noGrp="1"/>
          </p:cNvSpPr>
          <p:nvPr>
            <p:ph type="title"/>
          </p:nvPr>
        </p:nvSpPr>
        <p:spPr>
          <a:xfrm>
            <a:off x="609600" y="1109579"/>
            <a:ext cx="10972800" cy="1925053"/>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Tree>
    <p:extLst>
      <p:ext uri="{BB962C8B-B14F-4D97-AF65-F5344CB8AC3E}">
        <p14:creationId xmlns:p14="http://schemas.microsoft.com/office/powerpoint/2010/main" val="742776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056106"/>
            <a:ext cx="4657558" cy="4986392"/>
          </a:xfrm>
          <a:prstGeom prst="rect">
            <a:avLst/>
          </a:prstGeom>
        </p:spPr>
        <p:txBody>
          <a:bodyPr numCol="1"/>
          <a:lstStyle>
            <a:lvl1pPr>
              <a:defRPr sz="2800">
                <a:solidFill>
                  <a:srgbClr val="A35CA3"/>
                </a:solidFill>
                <a:latin typeface="Arial"/>
                <a:cs typeface="Arial"/>
              </a:defRPr>
            </a:lvl1pPr>
            <a:lvl2pPr>
              <a:defRPr sz="2400" baseline="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a:xfrm>
            <a:off x="609600" y="274638"/>
            <a:ext cx="10972800" cy="621046"/>
          </a:xfrm>
          <a:prstGeom prst="rect">
            <a:avLst/>
          </a:prstGeom>
        </p:spPr>
        <p:txBody>
          <a:bodyPr vert="horz" lIns="91440" tIns="45720" rIns="91440" bIns="45720" rtlCol="0" anchor="ctr">
            <a:noAutofit/>
          </a:bodyPr>
          <a:lstStyle/>
          <a:p>
            <a:r>
              <a:rPr lang="en-US"/>
              <a:t>CLICK TO EDIT MASTER TITLE STYLE</a:t>
            </a:r>
          </a:p>
        </p:txBody>
      </p:sp>
      <p:sp>
        <p:nvSpPr>
          <p:cNvPr id="12" name="Picture Placeholder 11"/>
          <p:cNvSpPr>
            <a:spLocks noGrp="1"/>
          </p:cNvSpPr>
          <p:nvPr>
            <p:ph type="pic" sz="quarter" idx="10"/>
          </p:nvPr>
        </p:nvSpPr>
        <p:spPr>
          <a:xfrm>
            <a:off x="5387975" y="1056438"/>
            <a:ext cx="6194425" cy="4986088"/>
          </a:xfrm>
          <a:prstGeom prst="rect">
            <a:avLst/>
          </a:prstGeom>
        </p:spPr>
        <p:txBody>
          <a:bodyPr/>
          <a:lstStyle/>
          <a:p>
            <a:endParaRPr lang="en-US" dirty="0"/>
          </a:p>
        </p:txBody>
      </p:sp>
    </p:spTree>
    <p:extLst>
      <p:ext uri="{BB962C8B-B14F-4D97-AF65-F5344CB8AC3E}">
        <p14:creationId xmlns:p14="http://schemas.microsoft.com/office/powerpoint/2010/main" val="35212708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10.xml"/><Relationship Id="rId1" Type="http://schemas.openxmlformats.org/officeDocument/2006/relationships/slideLayout" Target="../slideLayouts/slideLayout28.xml"/><Relationship Id="rId4" Type="http://schemas.openxmlformats.org/officeDocument/2006/relationships/image" Target="../media/image10.png"/></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30.xml"/><Relationship Id="rId1" Type="http://schemas.openxmlformats.org/officeDocument/2006/relationships/slideLayout" Target="../slideLayouts/slideLayout29.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image" Target="../media/image11.jpeg"/><Relationship Id="rId5" Type="http://schemas.openxmlformats.org/officeDocument/2006/relationships/theme" Target="../theme/theme12.xml"/><Relationship Id="rId4" Type="http://schemas.openxmlformats.org/officeDocument/2006/relationships/slideLayout" Target="../slideLayouts/slideLayout3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4.xml"/><Relationship Id="rId1" Type="http://schemas.openxmlformats.org/officeDocument/2006/relationships/slideLayout" Target="../slideLayouts/slideLayout8.xml"/><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4.jpeg"/><Relationship Id="rId5" Type="http://schemas.openxmlformats.org/officeDocument/2006/relationships/theme" Target="../theme/theme5.xml"/><Relationship Id="rId4" Type="http://schemas.openxmlformats.org/officeDocument/2006/relationships/slideLayout" Target="../slideLayouts/slideLayout12.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6.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5.jpeg"/><Relationship Id="rId5" Type="http://schemas.openxmlformats.org/officeDocument/2006/relationships/theme" Target="../theme/theme6.xml"/><Relationship Id="rId4"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4.jpe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7.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4.xml"/><Relationship Id="rId7" Type="http://schemas.openxmlformats.org/officeDocument/2006/relationships/image" Target="../media/image5.jpe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8.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9.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996531"/>
            <a:ext cx="10972800" cy="2038101"/>
          </a:xfrm>
          <a:prstGeom prst="rect">
            <a:avLst/>
          </a:prstGeom>
        </p:spPr>
        <p:txBody>
          <a:bodyPr vert="horz" lIns="91440" tIns="45720" rIns="91440" bIns="45720" rtlCol="0" anchor="t">
            <a:normAutofit/>
          </a:bodyPr>
          <a:lstStyle/>
          <a:p>
            <a:r>
              <a:rPr lang="en-US"/>
              <a:t>Click to edit </a:t>
            </a:r>
            <a:br>
              <a:rPr lang="en-US"/>
            </a:br>
            <a:r>
              <a:rPr lang="en-US"/>
              <a:t>Master title style</a:t>
            </a:r>
          </a:p>
        </p:txBody>
      </p:sp>
      <p:pic>
        <p:nvPicPr>
          <p:cNvPr id="6" name="Picture 5">
            <a:extLst>
              <a:ext uri="{FF2B5EF4-FFF2-40B4-BE49-F238E27FC236}">
                <a16:creationId xmlns:a16="http://schemas.microsoft.com/office/drawing/2014/main" id="{1D26F3B4-471E-2644-B425-9829AE007B2E}"/>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9638632" y="5626876"/>
            <a:ext cx="2016659" cy="587268"/>
          </a:xfrm>
          <a:prstGeom prst="rect">
            <a:avLst/>
          </a:prstGeom>
        </p:spPr>
      </p:pic>
    </p:spTree>
    <p:extLst>
      <p:ext uri="{BB962C8B-B14F-4D97-AF65-F5344CB8AC3E}">
        <p14:creationId xmlns:p14="http://schemas.microsoft.com/office/powerpoint/2010/main" val="1846730476"/>
      </p:ext>
    </p:extLst>
  </p:cSld>
  <p:clrMap bg1="lt1" tx1="dk1" bg2="lt2" tx2="dk2" accent1="accent1" accent2="accent2" accent3="accent3" accent4="accent4" accent5="accent5" accent6="accent6" hlink="hlink" folHlink="folHlink"/>
  <p:sldLayoutIdLst>
    <p:sldLayoutId id="2147483651" r:id="rId1"/>
    <p:sldLayoutId id="2147483650" r:id="rId2"/>
    <p:sldLayoutId id="2147483649" r:id="rId3"/>
  </p:sldLayoutIdLst>
  <p:txStyles>
    <p:titleStyle>
      <a:lvl1pPr algn="l" defTabSz="914400" rtl="0" eaLnBrk="1" latinLnBrk="0" hangingPunct="1">
        <a:lnSpc>
          <a:spcPct val="90000"/>
        </a:lnSpc>
        <a:spcBef>
          <a:spcPct val="0"/>
        </a:spcBef>
        <a:buNone/>
        <a:defRPr sz="7200" b="1" kern="1200">
          <a:solidFill>
            <a:srgbClr val="49A2DA"/>
          </a:solidFill>
          <a:latin typeface="Arial"/>
          <a:ea typeface="+mj-ea"/>
          <a:cs typeface="Arial"/>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extBox 5"/>
          <p:cNvSpPr txBox="1"/>
          <p:nvPr userDrawn="1"/>
        </p:nvSpPr>
        <p:spPr>
          <a:xfrm>
            <a:off x="3028811" y="2524125"/>
            <a:ext cx="6146939" cy="1323439"/>
          </a:xfrm>
          <a:prstGeom prst="rect">
            <a:avLst/>
          </a:prstGeom>
          <a:noFill/>
        </p:spPr>
        <p:txBody>
          <a:bodyPr wrap="square" rtlCol="0">
            <a:spAutoFit/>
          </a:bodyPr>
          <a:lstStyle/>
          <a:p>
            <a:pPr algn="ctr"/>
            <a:r>
              <a:rPr lang="en-US" sz="8000" b="1" dirty="0">
                <a:solidFill>
                  <a:srgbClr val="5655A5"/>
                </a:solidFill>
                <a:latin typeface="Arial"/>
                <a:cs typeface="Arial"/>
              </a:rPr>
              <a:t>Thank you.</a:t>
            </a:r>
          </a:p>
        </p:txBody>
      </p:sp>
      <p:sp>
        <p:nvSpPr>
          <p:cNvPr id="8" name="Rectangle 7">
            <a:extLst>
              <a:ext uri="{FF2B5EF4-FFF2-40B4-BE49-F238E27FC236}">
                <a16:creationId xmlns:a16="http://schemas.microsoft.com/office/drawing/2014/main" id="{E3BEF351-BCA0-F34A-B694-35DBF1F22367}"/>
              </a:ext>
            </a:extLst>
          </p:cNvPr>
          <p:cNvSpPr/>
          <p:nvPr userDrawn="1"/>
        </p:nvSpPr>
        <p:spPr>
          <a:xfrm>
            <a:off x="443753" y="389965"/>
            <a:ext cx="11376212" cy="6064623"/>
          </a:xfrm>
          <a:prstGeom prst="rect">
            <a:avLst/>
          </a:prstGeom>
          <a:noFill/>
          <a:ln w="69850">
            <a:solidFill>
              <a:srgbClr val="565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070E8CF2-9815-E749-90E7-9B002BFDA553}"/>
              </a:ext>
            </a:extLst>
          </p:cNvPr>
          <p:cNvGrpSpPr/>
          <p:nvPr userDrawn="1"/>
        </p:nvGrpSpPr>
        <p:grpSpPr>
          <a:xfrm>
            <a:off x="4559014" y="4096512"/>
            <a:ext cx="2798217" cy="612330"/>
            <a:chOff x="8751235" y="5626876"/>
            <a:chExt cx="2831165" cy="619540"/>
          </a:xfrm>
        </p:grpSpPr>
        <p:pic>
          <p:nvPicPr>
            <p:cNvPr id="9" name="Picture 8">
              <a:extLst>
                <a:ext uri="{FF2B5EF4-FFF2-40B4-BE49-F238E27FC236}">
                  <a16:creationId xmlns:a16="http://schemas.microsoft.com/office/drawing/2014/main" id="{9BE2690E-C59B-E943-AA15-DAEA7BEB593C}"/>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8751235" y="5663538"/>
              <a:ext cx="1890760" cy="550605"/>
            </a:xfrm>
            <a:prstGeom prst="rect">
              <a:avLst/>
            </a:prstGeom>
          </p:spPr>
        </p:pic>
        <p:pic>
          <p:nvPicPr>
            <p:cNvPr id="10" name="Picture 9" descr="A close up of a sign&#10;&#10;Description automatically generated">
              <a:extLst>
                <a:ext uri="{FF2B5EF4-FFF2-40B4-BE49-F238E27FC236}">
                  <a16:creationId xmlns:a16="http://schemas.microsoft.com/office/drawing/2014/main" id="{1DB1A800-DB64-464A-89A0-E4ECB3189AA2}"/>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0962860" y="5626876"/>
              <a:ext cx="619540" cy="619540"/>
            </a:xfrm>
            <a:prstGeom prst="rect">
              <a:avLst/>
            </a:prstGeom>
          </p:spPr>
        </p:pic>
        <p:cxnSp>
          <p:nvCxnSpPr>
            <p:cNvPr id="11" name="Straight Connector 10">
              <a:extLst>
                <a:ext uri="{FF2B5EF4-FFF2-40B4-BE49-F238E27FC236}">
                  <a16:creationId xmlns:a16="http://schemas.microsoft.com/office/drawing/2014/main" id="{9FB48A3B-A24E-AE41-9A5A-2129F3FCE3B0}"/>
                </a:ext>
              </a:extLst>
            </p:cNvPr>
            <p:cNvCxnSpPr>
              <a:cxnSpLocks/>
            </p:cNvCxnSpPr>
            <p:nvPr userDrawn="1"/>
          </p:nvCxnSpPr>
          <p:spPr>
            <a:xfrm>
              <a:off x="10802427" y="5626876"/>
              <a:ext cx="0" cy="619540"/>
            </a:xfrm>
            <a:prstGeom prst="line">
              <a:avLst/>
            </a:prstGeom>
            <a:ln w="127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07109422"/>
      </p:ext>
    </p:extLst>
  </p:cSld>
  <p:clrMap bg1="lt1" tx1="dk1" bg2="lt2" tx2="dk2" accent1="accent1" accent2="accent2" accent3="accent3" accent4="accent4" accent5="accent5" accent6="accent6" hlink="hlink" folHlink="folHlink"/>
  <p:sldLayoutIdLst>
    <p:sldLayoutId id="2147483708"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909888"/>
            <a:ext cx="10972800" cy="114300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739968728"/>
      </p:ext>
    </p:extLst>
  </p:cSld>
  <p:clrMap bg1="lt1" tx1="dk1" bg2="lt2" tx2="dk2" accent1="accent1" accent2="accent2" accent3="accent3" accent4="accent4" accent5="accent5" accent6="accent6" hlink="hlink" folHlink="folHlink"/>
  <p:sldLayoutIdLst>
    <p:sldLayoutId id="2147483688" r:id="rId1"/>
    <p:sldLayoutId id="214748368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621046"/>
          </a:xfrm>
          <a:prstGeom prst="rect">
            <a:avLst/>
          </a:prstGeom>
        </p:spPr>
        <p:txBody>
          <a:bodyPr vert="horz" lIns="91440" tIns="45720" rIns="91440" bIns="45720" rtlCol="0" anchor="ctr">
            <a:noAutofit/>
          </a:bodyPr>
          <a:lstStyle/>
          <a:p>
            <a:r>
              <a:rPr lang="en-US"/>
              <a:t>Click to edit Master title style</a:t>
            </a:r>
            <a:endParaRPr lang="en-US" dirty="0"/>
          </a:p>
        </p:txBody>
      </p:sp>
      <p:pic>
        <p:nvPicPr>
          <p:cNvPr id="9" name="Picture 8">
            <a:extLst>
              <a:ext uri="{FF2B5EF4-FFF2-40B4-BE49-F238E27FC236}">
                <a16:creationId xmlns:a16="http://schemas.microsoft.com/office/drawing/2014/main" id="{1D26F3B4-471E-2644-B425-9829AE007B2E}"/>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0427369" y="6251567"/>
            <a:ext cx="1155031" cy="336355"/>
          </a:xfrm>
          <a:prstGeom prst="rect">
            <a:avLst/>
          </a:prstGeom>
        </p:spPr>
      </p:pic>
    </p:spTree>
    <p:extLst>
      <p:ext uri="{BB962C8B-B14F-4D97-AF65-F5344CB8AC3E}">
        <p14:creationId xmlns:p14="http://schemas.microsoft.com/office/powerpoint/2010/main" val="253645235"/>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Lst>
  <p:txStyles>
    <p:titleStyle>
      <a:lvl1pPr algn="l" defTabSz="457200" rtl="0" eaLnBrk="1" latinLnBrk="0" hangingPunct="1">
        <a:spcBef>
          <a:spcPct val="0"/>
        </a:spcBef>
        <a:buNone/>
        <a:defRPr sz="3200" b="1" kern="1200">
          <a:solidFill>
            <a:srgbClr val="49A2DA"/>
          </a:solidFill>
          <a:latin typeface="Arial"/>
          <a:ea typeface="+mj-ea"/>
          <a:cs typeface="Arial"/>
        </a:defRPr>
      </a:lvl1pPr>
    </p:titleStyle>
    <p:bodyStyle>
      <a:lvl1pPr marL="0" indent="0" algn="l" defTabSz="457200" rtl="0" eaLnBrk="1" latinLnBrk="0" hangingPunct="1">
        <a:spcBef>
          <a:spcPct val="20000"/>
        </a:spcBef>
        <a:buFont typeface="Arial"/>
        <a:buNone/>
        <a:defRPr sz="2800" kern="1200">
          <a:solidFill>
            <a:srgbClr val="A35CA3"/>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75757A"/>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75757A"/>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75757A"/>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75757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996531"/>
            <a:ext cx="10972800" cy="2038101"/>
          </a:xfrm>
          <a:prstGeom prst="rect">
            <a:avLst/>
          </a:prstGeom>
        </p:spPr>
        <p:txBody>
          <a:bodyPr vert="horz" lIns="91440" tIns="45720" rIns="91440" bIns="45720" rtlCol="0" anchor="t">
            <a:normAutofit/>
          </a:bodyPr>
          <a:lstStyle/>
          <a:p>
            <a:r>
              <a:rPr lang="en-US"/>
              <a:t>Click to edit </a:t>
            </a:r>
            <a:br>
              <a:rPr lang="en-US"/>
            </a:br>
            <a:r>
              <a:rPr lang="en-US"/>
              <a:t>Master title style</a:t>
            </a:r>
          </a:p>
        </p:txBody>
      </p:sp>
      <p:grpSp>
        <p:nvGrpSpPr>
          <p:cNvPr id="12" name="Group 11">
            <a:extLst>
              <a:ext uri="{FF2B5EF4-FFF2-40B4-BE49-F238E27FC236}">
                <a16:creationId xmlns:a16="http://schemas.microsoft.com/office/drawing/2014/main" id="{7C8DA74A-3997-AD4D-A535-8E505317B3A1}"/>
              </a:ext>
            </a:extLst>
          </p:cNvPr>
          <p:cNvGrpSpPr/>
          <p:nvPr userDrawn="1"/>
        </p:nvGrpSpPr>
        <p:grpSpPr>
          <a:xfrm>
            <a:off x="8751235" y="5626876"/>
            <a:ext cx="2831165" cy="619540"/>
            <a:chOff x="8751235" y="5626876"/>
            <a:chExt cx="2831165" cy="619540"/>
          </a:xfrm>
        </p:grpSpPr>
        <p:pic>
          <p:nvPicPr>
            <p:cNvPr id="6" name="Picture 5">
              <a:extLst>
                <a:ext uri="{FF2B5EF4-FFF2-40B4-BE49-F238E27FC236}">
                  <a16:creationId xmlns:a16="http://schemas.microsoft.com/office/drawing/2014/main" id="{1D26F3B4-471E-2644-B425-9829AE007B2E}"/>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8751235" y="5663538"/>
              <a:ext cx="1890760" cy="550605"/>
            </a:xfrm>
            <a:prstGeom prst="rect">
              <a:avLst/>
            </a:prstGeom>
          </p:spPr>
        </p:pic>
        <p:pic>
          <p:nvPicPr>
            <p:cNvPr id="4" name="Picture 3" descr="A close up of a sign&#10;&#10;Description automatically generated">
              <a:extLst>
                <a:ext uri="{FF2B5EF4-FFF2-40B4-BE49-F238E27FC236}">
                  <a16:creationId xmlns:a16="http://schemas.microsoft.com/office/drawing/2014/main" id="{6F56DF8E-B58E-294A-BFC8-ADD72D8F6D7D}"/>
                </a:ext>
              </a:extLst>
            </p:cNvPr>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10962860" y="5626876"/>
              <a:ext cx="619540" cy="619540"/>
            </a:xfrm>
            <a:prstGeom prst="rect">
              <a:avLst/>
            </a:prstGeom>
          </p:spPr>
        </p:pic>
        <p:cxnSp>
          <p:nvCxnSpPr>
            <p:cNvPr id="9" name="Straight Connector 8">
              <a:extLst>
                <a:ext uri="{FF2B5EF4-FFF2-40B4-BE49-F238E27FC236}">
                  <a16:creationId xmlns:a16="http://schemas.microsoft.com/office/drawing/2014/main" id="{AF72A3AA-94EA-894D-B037-DF9351A37DDD}"/>
                </a:ext>
              </a:extLst>
            </p:cNvPr>
            <p:cNvCxnSpPr>
              <a:cxnSpLocks/>
            </p:cNvCxnSpPr>
            <p:nvPr userDrawn="1"/>
          </p:nvCxnSpPr>
          <p:spPr>
            <a:xfrm>
              <a:off x="10802427" y="5626876"/>
              <a:ext cx="0" cy="619540"/>
            </a:xfrm>
            <a:prstGeom prst="line">
              <a:avLst/>
            </a:prstGeom>
            <a:ln w="127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2908169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Lst>
  <p:txStyles>
    <p:titleStyle>
      <a:lvl1pPr algn="l" defTabSz="914400" rtl="0" eaLnBrk="1" latinLnBrk="0" hangingPunct="1">
        <a:lnSpc>
          <a:spcPct val="90000"/>
        </a:lnSpc>
        <a:spcBef>
          <a:spcPct val="0"/>
        </a:spcBef>
        <a:buNone/>
        <a:defRPr sz="7200" b="1" kern="1200">
          <a:solidFill>
            <a:srgbClr val="49A2DA"/>
          </a:solidFill>
          <a:latin typeface="Arial"/>
          <a:ea typeface="+mj-ea"/>
          <a:cs typeface="Arial"/>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76178D-FE92-A246-B708-AF6C5144CC3A}"/>
              </a:ext>
            </a:extLst>
          </p:cNvPr>
          <p:cNvSpPr/>
          <p:nvPr userDrawn="1"/>
        </p:nvSpPr>
        <p:spPr>
          <a:xfrm>
            <a:off x="0" y="0"/>
            <a:ext cx="12192000" cy="5574632"/>
          </a:xfrm>
          <a:prstGeom prst="rect">
            <a:avLst/>
          </a:prstGeom>
          <a:solidFill>
            <a:srgbClr val="A35CA3"/>
          </a:solidFill>
          <a:ln w="698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1D26F3B4-471E-2644-B425-9829AE007B2E}"/>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638632" y="5840764"/>
            <a:ext cx="2016659" cy="587268"/>
          </a:xfrm>
          <a:prstGeom prst="rect">
            <a:avLst/>
          </a:prstGeom>
        </p:spPr>
      </p:pic>
      <p:sp>
        <p:nvSpPr>
          <p:cNvPr id="2" name="Title Placeholder 1"/>
          <p:cNvSpPr>
            <a:spLocks noGrp="1"/>
          </p:cNvSpPr>
          <p:nvPr>
            <p:ph type="title"/>
          </p:nvPr>
        </p:nvSpPr>
        <p:spPr>
          <a:xfrm>
            <a:off x="609600" y="1109579"/>
            <a:ext cx="10972800" cy="1925053"/>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Tree>
    <p:extLst>
      <p:ext uri="{BB962C8B-B14F-4D97-AF65-F5344CB8AC3E}">
        <p14:creationId xmlns:p14="http://schemas.microsoft.com/office/powerpoint/2010/main" val="2895207323"/>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7200" b="1" kern="1200">
          <a:solidFill>
            <a:schemeClr val="bg1"/>
          </a:solidFill>
          <a:latin typeface="Arial"/>
          <a:ea typeface="+mj-ea"/>
          <a:cs typeface="Arial"/>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76178D-FE92-A246-B708-AF6C5144CC3A}"/>
              </a:ext>
            </a:extLst>
          </p:cNvPr>
          <p:cNvSpPr/>
          <p:nvPr userDrawn="1"/>
        </p:nvSpPr>
        <p:spPr>
          <a:xfrm>
            <a:off x="0" y="0"/>
            <a:ext cx="12192000" cy="5574632"/>
          </a:xfrm>
          <a:prstGeom prst="rect">
            <a:avLst/>
          </a:prstGeom>
          <a:solidFill>
            <a:srgbClr val="A35CA3"/>
          </a:solidFill>
          <a:ln w="698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09600" y="1109579"/>
            <a:ext cx="10972800" cy="1925053"/>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grpSp>
        <p:nvGrpSpPr>
          <p:cNvPr id="5" name="Group 4">
            <a:extLst>
              <a:ext uri="{FF2B5EF4-FFF2-40B4-BE49-F238E27FC236}">
                <a16:creationId xmlns:a16="http://schemas.microsoft.com/office/drawing/2014/main" id="{927536D8-81F1-434A-AFC0-0503F71B4BA7}"/>
              </a:ext>
            </a:extLst>
          </p:cNvPr>
          <p:cNvGrpSpPr/>
          <p:nvPr userDrawn="1"/>
        </p:nvGrpSpPr>
        <p:grpSpPr>
          <a:xfrm>
            <a:off x="8751235" y="5842170"/>
            <a:ext cx="2831165" cy="619540"/>
            <a:chOff x="8751235" y="5626876"/>
            <a:chExt cx="2831165" cy="619540"/>
          </a:xfrm>
        </p:grpSpPr>
        <p:pic>
          <p:nvPicPr>
            <p:cNvPr id="6" name="Picture 5">
              <a:extLst>
                <a:ext uri="{FF2B5EF4-FFF2-40B4-BE49-F238E27FC236}">
                  <a16:creationId xmlns:a16="http://schemas.microsoft.com/office/drawing/2014/main" id="{5E79C646-215A-4E45-B18C-DEDF44E28395}"/>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8751235" y="5663538"/>
              <a:ext cx="1890760" cy="550605"/>
            </a:xfrm>
            <a:prstGeom prst="rect">
              <a:avLst/>
            </a:prstGeom>
          </p:spPr>
        </p:pic>
        <p:pic>
          <p:nvPicPr>
            <p:cNvPr id="7" name="Picture 6" descr="A close up of a sign&#10;&#10;Description automatically generated">
              <a:extLst>
                <a:ext uri="{FF2B5EF4-FFF2-40B4-BE49-F238E27FC236}">
                  <a16:creationId xmlns:a16="http://schemas.microsoft.com/office/drawing/2014/main" id="{BBC03232-B186-9E4F-8B0D-A65B22847E63}"/>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0962860" y="5626876"/>
              <a:ext cx="619540" cy="619540"/>
            </a:xfrm>
            <a:prstGeom prst="rect">
              <a:avLst/>
            </a:prstGeom>
          </p:spPr>
        </p:pic>
        <p:cxnSp>
          <p:nvCxnSpPr>
            <p:cNvPr id="8" name="Straight Connector 7">
              <a:extLst>
                <a:ext uri="{FF2B5EF4-FFF2-40B4-BE49-F238E27FC236}">
                  <a16:creationId xmlns:a16="http://schemas.microsoft.com/office/drawing/2014/main" id="{09D61A62-9DC0-D842-B6C9-100C6D5EAC1F}"/>
                </a:ext>
              </a:extLst>
            </p:cNvPr>
            <p:cNvCxnSpPr>
              <a:cxnSpLocks/>
            </p:cNvCxnSpPr>
            <p:nvPr userDrawn="1"/>
          </p:nvCxnSpPr>
          <p:spPr>
            <a:xfrm>
              <a:off x="10802427" y="5626876"/>
              <a:ext cx="0" cy="619540"/>
            </a:xfrm>
            <a:prstGeom prst="line">
              <a:avLst/>
            </a:prstGeom>
            <a:ln w="127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26718081"/>
      </p:ext>
    </p:extLst>
  </p:cSld>
  <p:clrMap bg1="lt1" tx1="dk1" bg2="lt2" tx2="dk2" accent1="accent1" accent2="accent2" accent3="accent3" accent4="accent4" accent5="accent5" accent6="accent6" hlink="hlink" folHlink="folHlink"/>
  <p:sldLayoutIdLst>
    <p:sldLayoutId id="2147483696" r:id="rId1"/>
  </p:sldLayoutIdLst>
  <p:txStyles>
    <p:titleStyle>
      <a:lvl1pPr algn="l" defTabSz="914400" rtl="0" eaLnBrk="1" latinLnBrk="0" hangingPunct="1">
        <a:lnSpc>
          <a:spcPct val="90000"/>
        </a:lnSpc>
        <a:spcBef>
          <a:spcPct val="0"/>
        </a:spcBef>
        <a:buNone/>
        <a:defRPr sz="7200" b="1" kern="1200">
          <a:solidFill>
            <a:schemeClr val="bg1"/>
          </a:solidFill>
          <a:latin typeface="Arial"/>
          <a:ea typeface="+mj-ea"/>
          <a:cs typeface="Arial"/>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621046"/>
          </a:xfrm>
          <a:prstGeom prst="rect">
            <a:avLst/>
          </a:prstGeom>
        </p:spPr>
        <p:txBody>
          <a:bodyPr vert="horz" lIns="91440" tIns="45720" rIns="91440" bIns="45720" rtlCol="0" anchor="ctr">
            <a:noAutofit/>
          </a:bodyPr>
          <a:lstStyle/>
          <a:p>
            <a:r>
              <a:rPr lang="en-US"/>
              <a:t>CLICK TO EDIT MASTER TITLE STYLE</a:t>
            </a:r>
          </a:p>
        </p:txBody>
      </p:sp>
      <p:pic>
        <p:nvPicPr>
          <p:cNvPr id="9" name="Picture 8">
            <a:extLst>
              <a:ext uri="{FF2B5EF4-FFF2-40B4-BE49-F238E27FC236}">
                <a16:creationId xmlns:a16="http://schemas.microsoft.com/office/drawing/2014/main" id="{1D26F3B4-471E-2644-B425-9829AE007B2E}"/>
              </a:ext>
            </a:extLst>
          </p:cNvPr>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10427369" y="6251567"/>
            <a:ext cx="1155031" cy="336355"/>
          </a:xfrm>
          <a:prstGeom prst="rect">
            <a:avLst/>
          </a:prstGeom>
        </p:spPr>
      </p:pic>
    </p:spTree>
    <p:extLst>
      <p:ext uri="{BB962C8B-B14F-4D97-AF65-F5344CB8AC3E}">
        <p14:creationId xmlns:p14="http://schemas.microsoft.com/office/powerpoint/2010/main" val="1814711682"/>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76" r:id="rId4"/>
  </p:sldLayoutIdLst>
  <p:txStyles>
    <p:titleStyle>
      <a:lvl1pPr algn="l" defTabSz="457200" rtl="0" eaLnBrk="1" latinLnBrk="0" hangingPunct="1">
        <a:spcBef>
          <a:spcPct val="0"/>
        </a:spcBef>
        <a:buNone/>
        <a:defRPr sz="3200" b="1" kern="1200">
          <a:solidFill>
            <a:srgbClr val="49A2DA"/>
          </a:solidFill>
          <a:latin typeface="Arial"/>
          <a:ea typeface="+mj-ea"/>
          <a:cs typeface="Arial"/>
        </a:defRPr>
      </a:lvl1pPr>
    </p:titleStyle>
    <p:bodyStyle>
      <a:lvl1pPr marL="0" indent="0" algn="l" defTabSz="457200" rtl="0" eaLnBrk="1" latinLnBrk="0" hangingPunct="1">
        <a:spcBef>
          <a:spcPct val="20000"/>
        </a:spcBef>
        <a:buFont typeface="Arial"/>
        <a:buNone/>
        <a:defRPr sz="2800" kern="1200">
          <a:solidFill>
            <a:srgbClr val="A35CA3"/>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75757A"/>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75757A"/>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75757A"/>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75757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621046"/>
          </a:xfrm>
          <a:prstGeom prst="rect">
            <a:avLst/>
          </a:prstGeom>
        </p:spPr>
        <p:txBody>
          <a:bodyPr vert="horz" lIns="91440" tIns="45720" rIns="91440" bIns="45720" rtlCol="0" anchor="ctr">
            <a:noAutofit/>
          </a:bodyPr>
          <a:lstStyle/>
          <a:p>
            <a:r>
              <a:rPr lang="en-US"/>
              <a:t>CLICK TO EDIT MASTER TITLE STYLE</a:t>
            </a:r>
          </a:p>
        </p:txBody>
      </p:sp>
      <p:grpSp>
        <p:nvGrpSpPr>
          <p:cNvPr id="4" name="Group 3">
            <a:extLst>
              <a:ext uri="{FF2B5EF4-FFF2-40B4-BE49-F238E27FC236}">
                <a16:creationId xmlns:a16="http://schemas.microsoft.com/office/drawing/2014/main" id="{99BDFF61-BF0B-9245-B2E1-9BB89CBE9093}"/>
              </a:ext>
            </a:extLst>
          </p:cNvPr>
          <p:cNvGrpSpPr/>
          <p:nvPr userDrawn="1"/>
        </p:nvGrpSpPr>
        <p:grpSpPr>
          <a:xfrm>
            <a:off x="10167335" y="6225682"/>
            <a:ext cx="1634521" cy="357680"/>
            <a:chOff x="8751235" y="5626876"/>
            <a:chExt cx="2831165" cy="619540"/>
          </a:xfrm>
        </p:grpSpPr>
        <p:pic>
          <p:nvPicPr>
            <p:cNvPr id="5" name="Picture 4">
              <a:extLst>
                <a:ext uri="{FF2B5EF4-FFF2-40B4-BE49-F238E27FC236}">
                  <a16:creationId xmlns:a16="http://schemas.microsoft.com/office/drawing/2014/main" id="{54C018DA-AE97-D447-836E-A0CD62213B76}"/>
                </a:ext>
              </a:extLst>
            </p:cNvPr>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8751235" y="5663538"/>
              <a:ext cx="1890760" cy="550605"/>
            </a:xfrm>
            <a:prstGeom prst="rect">
              <a:avLst/>
            </a:prstGeom>
          </p:spPr>
        </p:pic>
        <p:pic>
          <p:nvPicPr>
            <p:cNvPr id="6" name="Picture 5" descr="A close up of a sign&#10;&#10;Description automatically generated">
              <a:extLst>
                <a:ext uri="{FF2B5EF4-FFF2-40B4-BE49-F238E27FC236}">
                  <a16:creationId xmlns:a16="http://schemas.microsoft.com/office/drawing/2014/main" id="{FD6BB3CA-C70A-0D48-9242-1BE54818BB9F}"/>
                </a:ext>
              </a:extLst>
            </p:cNvPr>
            <p:cNvPicPr>
              <a:picLocks noChangeAspect="1"/>
            </p:cNvPicPr>
            <p:nvPr userDrawn="1"/>
          </p:nvPicPr>
          <p:blipFill>
            <a:blip r:embed="rId7" cstate="email">
              <a:extLst>
                <a:ext uri="{28A0092B-C50C-407E-A947-70E740481C1C}">
                  <a14:useLocalDpi xmlns:a14="http://schemas.microsoft.com/office/drawing/2010/main" val="0"/>
                </a:ext>
              </a:extLst>
            </a:blip>
            <a:stretch>
              <a:fillRect/>
            </a:stretch>
          </p:blipFill>
          <p:spPr>
            <a:xfrm>
              <a:off x="10962860" y="5626876"/>
              <a:ext cx="619540" cy="619540"/>
            </a:xfrm>
            <a:prstGeom prst="rect">
              <a:avLst/>
            </a:prstGeom>
          </p:spPr>
        </p:pic>
        <p:cxnSp>
          <p:nvCxnSpPr>
            <p:cNvPr id="7" name="Straight Connector 6">
              <a:extLst>
                <a:ext uri="{FF2B5EF4-FFF2-40B4-BE49-F238E27FC236}">
                  <a16:creationId xmlns:a16="http://schemas.microsoft.com/office/drawing/2014/main" id="{14D90F5E-5904-CF48-AD19-0DC262B07A64}"/>
                </a:ext>
              </a:extLst>
            </p:cNvPr>
            <p:cNvCxnSpPr>
              <a:cxnSpLocks/>
            </p:cNvCxnSpPr>
            <p:nvPr userDrawn="1"/>
          </p:nvCxnSpPr>
          <p:spPr>
            <a:xfrm>
              <a:off x="10802427" y="5626876"/>
              <a:ext cx="0" cy="619540"/>
            </a:xfrm>
            <a:prstGeom prst="line">
              <a:avLst/>
            </a:prstGeom>
            <a:ln w="127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7656411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Lst>
  <p:txStyles>
    <p:titleStyle>
      <a:lvl1pPr algn="l" defTabSz="457200" rtl="0" eaLnBrk="1" latinLnBrk="0" hangingPunct="1">
        <a:spcBef>
          <a:spcPct val="0"/>
        </a:spcBef>
        <a:buNone/>
        <a:defRPr sz="3200" b="1" kern="1200">
          <a:solidFill>
            <a:srgbClr val="49A2DA"/>
          </a:solidFill>
          <a:latin typeface="Arial"/>
          <a:ea typeface="+mj-ea"/>
          <a:cs typeface="Arial"/>
        </a:defRPr>
      </a:lvl1pPr>
    </p:titleStyle>
    <p:bodyStyle>
      <a:lvl1pPr marL="0" indent="0" algn="l" defTabSz="457200" rtl="0" eaLnBrk="1" latinLnBrk="0" hangingPunct="1">
        <a:spcBef>
          <a:spcPct val="20000"/>
        </a:spcBef>
        <a:buFont typeface="Arial"/>
        <a:buNone/>
        <a:defRPr sz="2800" kern="1200">
          <a:solidFill>
            <a:srgbClr val="A35CA3"/>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75757A"/>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75757A"/>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75757A"/>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75757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26F3B4-471E-2644-B425-9829AE007B2E}"/>
              </a:ext>
            </a:extLst>
          </p:cNvPr>
          <p:cNvPicPr>
            <a:picLocks noChangeAspect="1"/>
          </p:cNvPicPr>
          <p:nvPr userDrawn="1"/>
        </p:nvPicPr>
        <p:blipFill>
          <a:blip r:embed="rId7" cstate="email">
            <a:extLst>
              <a:ext uri="{28A0092B-C50C-407E-A947-70E740481C1C}">
                <a14:useLocalDpi xmlns:a14="http://schemas.microsoft.com/office/drawing/2010/main" val="0"/>
              </a:ext>
            </a:extLst>
          </a:blip>
          <a:stretch>
            <a:fillRect/>
          </a:stretch>
        </p:blipFill>
        <p:spPr>
          <a:xfrm>
            <a:off x="10427369" y="6251567"/>
            <a:ext cx="1155031" cy="336355"/>
          </a:xfrm>
          <a:prstGeom prst="rect">
            <a:avLst/>
          </a:prstGeom>
        </p:spPr>
      </p:pic>
    </p:spTree>
    <p:extLst>
      <p:ext uri="{BB962C8B-B14F-4D97-AF65-F5344CB8AC3E}">
        <p14:creationId xmlns:p14="http://schemas.microsoft.com/office/powerpoint/2010/main" val="1112879131"/>
      </p:ext>
    </p:extLst>
  </p:cSld>
  <p:clrMap bg1="lt1" tx1="dk1" bg2="lt2" tx2="dk2" accent1="accent1" accent2="accent2" accent3="accent3" accent4="accent4" accent5="accent5" accent6="accent6" hlink="hlink" folHlink="folHlink"/>
  <p:sldLayoutIdLst>
    <p:sldLayoutId id="2147483716" r:id="rId1"/>
    <p:sldLayoutId id="2147483675" r:id="rId2"/>
    <p:sldLayoutId id="2147483677" r:id="rId3"/>
    <p:sldLayoutId id="2147483690" r:id="rId4"/>
    <p:sldLayoutId id="2147483709"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022DE51-6EA0-1F4C-BCC1-CB780292DA0E}"/>
              </a:ext>
            </a:extLst>
          </p:cNvPr>
          <p:cNvGrpSpPr/>
          <p:nvPr userDrawn="1"/>
        </p:nvGrpSpPr>
        <p:grpSpPr>
          <a:xfrm>
            <a:off x="10167335" y="6225682"/>
            <a:ext cx="1634521" cy="357680"/>
            <a:chOff x="8751235" y="5626876"/>
            <a:chExt cx="2831165" cy="619540"/>
          </a:xfrm>
        </p:grpSpPr>
        <p:pic>
          <p:nvPicPr>
            <p:cNvPr id="4" name="Picture 3">
              <a:extLst>
                <a:ext uri="{FF2B5EF4-FFF2-40B4-BE49-F238E27FC236}">
                  <a16:creationId xmlns:a16="http://schemas.microsoft.com/office/drawing/2014/main" id="{9D6E4C3B-1FD3-BE4B-9A2B-03372E2CC3B8}"/>
                </a:ext>
              </a:extLst>
            </p:cNvPr>
            <p:cNvPicPr>
              <a:picLocks noChangeAspect="1"/>
            </p:cNvPicPr>
            <p:nvPr userDrawn="1"/>
          </p:nvPicPr>
          <p:blipFill>
            <a:blip r:embed="rId7" cstate="email">
              <a:extLst>
                <a:ext uri="{28A0092B-C50C-407E-A947-70E740481C1C}">
                  <a14:useLocalDpi xmlns:a14="http://schemas.microsoft.com/office/drawing/2010/main" val="0"/>
                </a:ext>
              </a:extLst>
            </a:blip>
            <a:stretch>
              <a:fillRect/>
            </a:stretch>
          </p:blipFill>
          <p:spPr>
            <a:xfrm>
              <a:off x="8751235" y="5663538"/>
              <a:ext cx="1890760" cy="550605"/>
            </a:xfrm>
            <a:prstGeom prst="rect">
              <a:avLst/>
            </a:prstGeom>
          </p:spPr>
        </p:pic>
        <p:pic>
          <p:nvPicPr>
            <p:cNvPr id="5" name="Picture 4" descr="A close up of a sign&#10;&#10;Description automatically generated">
              <a:extLst>
                <a:ext uri="{FF2B5EF4-FFF2-40B4-BE49-F238E27FC236}">
                  <a16:creationId xmlns:a16="http://schemas.microsoft.com/office/drawing/2014/main" id="{F81BFE27-EFED-C24A-821E-6E12C22D85D2}"/>
                </a:ext>
              </a:extLst>
            </p:cNvPr>
            <p:cNvPicPr>
              <a:picLocks noChangeAspect="1"/>
            </p:cNvPicPr>
            <p:nvPr userDrawn="1"/>
          </p:nvPicPr>
          <p:blipFill>
            <a:blip r:embed="rId8" cstate="email">
              <a:extLst>
                <a:ext uri="{28A0092B-C50C-407E-A947-70E740481C1C}">
                  <a14:useLocalDpi xmlns:a14="http://schemas.microsoft.com/office/drawing/2010/main" val="0"/>
                </a:ext>
              </a:extLst>
            </a:blip>
            <a:stretch>
              <a:fillRect/>
            </a:stretch>
          </p:blipFill>
          <p:spPr>
            <a:xfrm>
              <a:off x="10962860" y="5626876"/>
              <a:ext cx="619540" cy="619540"/>
            </a:xfrm>
            <a:prstGeom prst="rect">
              <a:avLst/>
            </a:prstGeom>
          </p:spPr>
        </p:pic>
        <p:cxnSp>
          <p:nvCxnSpPr>
            <p:cNvPr id="6" name="Straight Connector 5">
              <a:extLst>
                <a:ext uri="{FF2B5EF4-FFF2-40B4-BE49-F238E27FC236}">
                  <a16:creationId xmlns:a16="http://schemas.microsoft.com/office/drawing/2014/main" id="{F4DD5DEA-DAC2-D743-A659-697C3096266D}"/>
                </a:ext>
              </a:extLst>
            </p:cNvPr>
            <p:cNvCxnSpPr>
              <a:cxnSpLocks/>
            </p:cNvCxnSpPr>
            <p:nvPr userDrawn="1"/>
          </p:nvCxnSpPr>
          <p:spPr>
            <a:xfrm>
              <a:off x="10802427" y="5626876"/>
              <a:ext cx="0" cy="619540"/>
            </a:xfrm>
            <a:prstGeom prst="line">
              <a:avLst/>
            </a:prstGeom>
            <a:ln w="127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0052193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18"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26F3B4-471E-2644-B425-9829AE007B2E}"/>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150520" y="4218769"/>
            <a:ext cx="1770980" cy="515722"/>
          </a:xfrm>
          <a:prstGeom prst="rect">
            <a:avLst/>
          </a:prstGeom>
        </p:spPr>
      </p:pic>
      <p:sp>
        <p:nvSpPr>
          <p:cNvPr id="6" name="TextBox 5"/>
          <p:cNvSpPr txBox="1"/>
          <p:nvPr userDrawn="1"/>
        </p:nvSpPr>
        <p:spPr>
          <a:xfrm>
            <a:off x="3028811" y="2524125"/>
            <a:ext cx="6146939" cy="1323439"/>
          </a:xfrm>
          <a:prstGeom prst="rect">
            <a:avLst/>
          </a:prstGeom>
          <a:noFill/>
        </p:spPr>
        <p:txBody>
          <a:bodyPr wrap="square" rtlCol="0">
            <a:spAutoFit/>
          </a:bodyPr>
          <a:lstStyle/>
          <a:p>
            <a:pPr algn="ctr"/>
            <a:r>
              <a:rPr lang="en-US" sz="8000" b="1" dirty="0">
                <a:solidFill>
                  <a:srgbClr val="5655A5"/>
                </a:solidFill>
                <a:latin typeface="Arial"/>
                <a:cs typeface="Arial"/>
              </a:rPr>
              <a:t>Thank you.</a:t>
            </a:r>
          </a:p>
        </p:txBody>
      </p:sp>
      <p:sp>
        <p:nvSpPr>
          <p:cNvPr id="8" name="Rectangle 7">
            <a:extLst>
              <a:ext uri="{FF2B5EF4-FFF2-40B4-BE49-F238E27FC236}">
                <a16:creationId xmlns:a16="http://schemas.microsoft.com/office/drawing/2014/main" id="{E3BEF351-BCA0-F34A-B694-35DBF1F22367}"/>
              </a:ext>
            </a:extLst>
          </p:cNvPr>
          <p:cNvSpPr/>
          <p:nvPr userDrawn="1"/>
        </p:nvSpPr>
        <p:spPr>
          <a:xfrm>
            <a:off x="443753" y="389965"/>
            <a:ext cx="11376212" cy="6064623"/>
          </a:xfrm>
          <a:prstGeom prst="rect">
            <a:avLst/>
          </a:prstGeom>
          <a:noFill/>
          <a:ln w="69850">
            <a:solidFill>
              <a:srgbClr val="565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10064768"/>
      </p:ext>
    </p:extLst>
  </p:cSld>
  <p:clrMap bg1="lt1" tx1="dk1" bg2="lt2" tx2="dk2" accent1="accent1" accent2="accent2" accent3="accent3" accent4="accent4" accent5="accent5" accent6="accent6" hlink="hlink" folHlink="folHlink"/>
  <p:sldLayoutIdLst>
    <p:sldLayoutId id="214748368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1.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4867" y="54657"/>
            <a:ext cx="11702265" cy="1396798"/>
          </a:xfrm>
          <a:prstGeom prst="rect">
            <a:avLst/>
          </a:prstGeom>
        </p:spPr>
        <p:txBody>
          <a:bodyPr>
            <a:normAutofit fontScale="90000"/>
          </a:bodyPr>
          <a:lstStyle/>
          <a:p>
            <a:pPr algn="ctr">
              <a:lnSpc>
                <a:spcPct val="100000"/>
              </a:lnSpc>
              <a:spcAft>
                <a:spcPts val="600"/>
              </a:spcAft>
            </a:pPr>
            <a:r>
              <a:rPr lang="sv-SE" sz="3200" i="1" dirty="0"/>
              <a:t>The New Mix:</a:t>
            </a:r>
            <a:br>
              <a:rPr lang="sv-SE" sz="3200" i="1" dirty="0"/>
            </a:br>
            <a:r>
              <a:rPr lang="sv-SE" sz="3200" dirty="0"/>
              <a:t>Long-term Plan for the I-84 - Route 8 “Mixmaster” Interchange</a:t>
            </a:r>
          </a:p>
        </p:txBody>
      </p:sp>
      <p:pic>
        <p:nvPicPr>
          <p:cNvPr id="3" name="Picture 2" descr="A picture containing drawing&#10;&#10;Description automatically generated">
            <a:extLst>
              <a:ext uri="{FF2B5EF4-FFF2-40B4-BE49-F238E27FC236}">
                <a16:creationId xmlns:a16="http://schemas.microsoft.com/office/drawing/2014/main" id="{32E62EE6-7480-40B0-B27B-896B5DED2BA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20702" y="6080192"/>
            <a:ext cx="986426" cy="274320"/>
          </a:xfrm>
          <a:prstGeom prst="rect">
            <a:avLst/>
          </a:prstGeom>
        </p:spPr>
      </p:pic>
      <p:pic>
        <p:nvPicPr>
          <p:cNvPr id="8" name="Picture 7" descr="Logo&#10;&#10;Description automatically generated">
            <a:extLst>
              <a:ext uri="{FF2B5EF4-FFF2-40B4-BE49-F238E27FC236}">
                <a16:creationId xmlns:a16="http://schemas.microsoft.com/office/drawing/2014/main" id="{98C8E125-1E95-43BC-901E-B7018D3448F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94435" y="5577272"/>
            <a:ext cx="1005840" cy="1005840"/>
          </a:xfrm>
          <a:prstGeom prst="rect">
            <a:avLst/>
          </a:prstGeom>
        </p:spPr>
      </p:pic>
      <p:pic>
        <p:nvPicPr>
          <p:cNvPr id="1026" name="0A92969C-0F6A-4233-89A5-095A856363A2">
            <a:extLst>
              <a:ext uri="{FF2B5EF4-FFF2-40B4-BE49-F238E27FC236}">
                <a16:creationId xmlns:a16="http://schemas.microsoft.com/office/drawing/2014/main" id="{6B702F41-2CA2-40E3-822F-F59DAE2FBB22}"/>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979707" y="1451455"/>
            <a:ext cx="843238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670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6F9AE03-8322-4D99-902C-17CD348503D6}"/>
              </a:ext>
            </a:extLst>
          </p:cNvPr>
          <p:cNvSpPr txBox="1">
            <a:spLocks/>
          </p:cNvSpPr>
          <p:nvPr/>
        </p:nvSpPr>
        <p:spPr>
          <a:xfrm>
            <a:off x="609600" y="529171"/>
            <a:ext cx="10972800" cy="59858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7200" b="1" kern="1200">
                <a:solidFill>
                  <a:srgbClr val="49A2DA"/>
                </a:solidFill>
                <a:latin typeface="Arial"/>
                <a:ea typeface="+mj-ea"/>
                <a:cs typeface="Arial"/>
              </a:defRPr>
            </a:lvl1pPr>
          </a:lstStyle>
          <a:p>
            <a:r>
              <a:rPr lang="en-US" sz="3600" dirty="0">
                <a:solidFill>
                  <a:schemeClr val="tx1"/>
                </a:solidFill>
              </a:rPr>
              <a:t>Rehabilitation of Mixmaster</a:t>
            </a:r>
          </a:p>
        </p:txBody>
      </p:sp>
      <p:sp>
        <p:nvSpPr>
          <p:cNvPr id="5" name="TextBox 4">
            <a:extLst>
              <a:ext uri="{FF2B5EF4-FFF2-40B4-BE49-F238E27FC236}">
                <a16:creationId xmlns:a16="http://schemas.microsoft.com/office/drawing/2014/main" id="{2D55D1B6-A07D-48B6-852B-3DC41ABCC8D3}"/>
              </a:ext>
            </a:extLst>
          </p:cNvPr>
          <p:cNvSpPr txBox="1"/>
          <p:nvPr/>
        </p:nvSpPr>
        <p:spPr>
          <a:xfrm>
            <a:off x="737524" y="1100202"/>
            <a:ext cx="8357719" cy="653222"/>
          </a:xfrm>
          <a:prstGeom prst="rect">
            <a:avLst/>
          </a:prstGeom>
          <a:noFill/>
          <a:ln w="12700">
            <a:noFill/>
            <a:miter lim="400000"/>
          </a:ln>
          <a:effectLst/>
        </p:spPr>
        <p:txBody>
          <a:bodyPr lIns="50799" tIns="50799" rIns="50799" bIns="50799" anchor="ctr"/>
          <a:lstStyle>
            <a:defPPr marL="0" marR="0" indent="0" algn="l" defTabSz="914304" rtl="0" fontAlgn="auto" latinLnBrk="1" hangingPunct="0">
              <a:lnSpc>
                <a:spcPct val="100000"/>
              </a:lnSpc>
              <a:spcBef>
                <a:spcPts val="0"/>
              </a:spcBef>
              <a:spcAft>
                <a:spcPts val="0"/>
              </a:spcAft>
              <a:buClrTx/>
              <a:buSzTx/>
              <a:buFontTx/>
              <a:buNone/>
              <a:tabLst/>
              <a:defRPr kumimoji="0" sz="1900" b="0" i="0" u="none" strike="noStrike" cap="none" spc="0" normalizeH="0" baseline="0">
                <a:ln>
                  <a:noFill/>
                </a:ln>
                <a:solidFill>
                  <a:srgbClr val="000000"/>
                </a:solidFill>
                <a:effectLst/>
                <a:uFillTx/>
              </a:defRPr>
            </a:defPPr>
            <a:lvl1pPr marL="857250" indent="-857250" algn="l" defTabSz="457152">
              <a:buFont typeface="Arial" panose="020B0604020202020204" pitchFamily="34" charset="0"/>
              <a:buChar char="•"/>
              <a:tabLst>
                <a:tab pos="355564" algn="l"/>
                <a:tab pos="711122" algn="l"/>
                <a:tab pos="1066681" algn="l"/>
                <a:tab pos="1422245" algn="l"/>
                <a:tab pos="1777809" algn="l"/>
                <a:tab pos="2133363" algn="l"/>
                <a:tab pos="2488926" algn="l"/>
                <a:tab pos="2844490" algn="l"/>
                <a:tab pos="3200049" algn="l"/>
                <a:tab pos="3555607" algn="l"/>
                <a:tab pos="3911171" algn="l"/>
                <a:tab pos="4266732" algn="l"/>
              </a:tabLst>
              <a:defRPr sz="6600">
                <a:solidFill>
                  <a:srgbClr val="FFFFFF"/>
                </a:solidFill>
                <a:latin typeface="Interstate-BoldCompressed"/>
                <a:ea typeface="Interstate-BoldCompressed"/>
                <a:cs typeface="Interstate-BoldCompressed"/>
              </a:defRPr>
            </a:lvl1pPr>
          </a:lstStyle>
          <a:p>
            <a:pPr marL="0" indent="0">
              <a:buNone/>
            </a:pPr>
            <a:r>
              <a:rPr lang="en-US" sz="2000" i="1" dirty="0">
                <a:solidFill>
                  <a:schemeClr val="tx1"/>
                </a:solidFill>
                <a:latin typeface="Arial" panose="020B0604020202020204" pitchFamily="34" charset="0"/>
                <a:cs typeface="Arial" panose="020B0604020202020204" pitchFamily="34" charset="0"/>
              </a:rPr>
              <a:t>Current Major Rehabilitation, in Construction Spring 2018-Fall 2022</a:t>
            </a:r>
          </a:p>
        </p:txBody>
      </p:sp>
      <p:sp>
        <p:nvSpPr>
          <p:cNvPr id="6" name="TextBox 5">
            <a:extLst>
              <a:ext uri="{FF2B5EF4-FFF2-40B4-BE49-F238E27FC236}">
                <a16:creationId xmlns:a16="http://schemas.microsoft.com/office/drawing/2014/main" id="{2C0BA45E-C0BF-4EFE-BDCD-7AB08E1A5F2B}"/>
              </a:ext>
            </a:extLst>
          </p:cNvPr>
          <p:cNvSpPr txBox="1"/>
          <p:nvPr/>
        </p:nvSpPr>
        <p:spPr>
          <a:xfrm>
            <a:off x="609600" y="1725866"/>
            <a:ext cx="3544111" cy="4602963"/>
          </a:xfrm>
          <a:prstGeom prst="rect">
            <a:avLst/>
          </a:prstGeom>
          <a:noFill/>
          <a:ln w="12700">
            <a:solidFill>
              <a:srgbClr val="A35CA3"/>
            </a:solidFill>
            <a:miter lim="400000"/>
          </a:ln>
          <a:effectLst>
            <a:softEdge rad="317500"/>
          </a:effectLst>
        </p:spPr>
        <p:txBody>
          <a:bodyPr lIns="50799" tIns="50799" rIns="50799" bIns="50799" anchor="ctr"/>
          <a:lstStyle>
            <a:defPPr marL="0" marR="0" indent="0" algn="l" defTabSz="914304" rtl="0" fontAlgn="auto" latinLnBrk="1" hangingPunct="0">
              <a:lnSpc>
                <a:spcPct val="100000"/>
              </a:lnSpc>
              <a:spcBef>
                <a:spcPts val="0"/>
              </a:spcBef>
              <a:spcAft>
                <a:spcPts val="0"/>
              </a:spcAft>
              <a:buClrTx/>
              <a:buSzTx/>
              <a:buFontTx/>
              <a:buNone/>
              <a:tabLst/>
              <a:defRPr kumimoji="0" sz="1900" b="0" i="0" u="none" strike="noStrike" cap="none" spc="0" normalizeH="0" baseline="0">
                <a:ln>
                  <a:noFill/>
                </a:ln>
                <a:solidFill>
                  <a:srgbClr val="000000"/>
                </a:solidFill>
                <a:effectLst/>
                <a:uFillTx/>
              </a:defRPr>
            </a:defPPr>
            <a:lvl1pPr algn="l" defTabSz="457152">
              <a:tabLst>
                <a:tab pos="355564" algn="l"/>
                <a:tab pos="711122" algn="l"/>
                <a:tab pos="1066681" algn="l"/>
                <a:tab pos="1422245" algn="l"/>
                <a:tab pos="1777809" algn="l"/>
                <a:tab pos="2133363" algn="l"/>
                <a:tab pos="2488926" algn="l"/>
                <a:tab pos="2844490" algn="l"/>
                <a:tab pos="3200049" algn="l"/>
                <a:tab pos="3555607" algn="l"/>
                <a:tab pos="3911171" algn="l"/>
                <a:tab pos="4266732" algn="l"/>
              </a:tabLst>
              <a:defRPr sz="20000">
                <a:solidFill>
                  <a:srgbClr val="FFFFFF"/>
                </a:solidFill>
                <a:latin typeface="Interstate-BoldCompressed"/>
                <a:ea typeface="Interstate-BoldCompressed"/>
                <a:cs typeface="Interstate-BoldCompressed"/>
              </a:defRPr>
            </a:lvl1pPr>
          </a:lstStyle>
          <a:p>
            <a:pPr marL="182880" indent="-182880">
              <a:lnSpc>
                <a:spcPct val="150000"/>
              </a:lnSpc>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sym typeface="Interstate-Light"/>
              </a:rPr>
              <a:t>Deck Replacements/Repairs</a:t>
            </a:r>
            <a:endParaRPr lang="en-US" sz="2000" dirty="0">
              <a:solidFill>
                <a:schemeClr val="tx1"/>
              </a:solidFill>
              <a:latin typeface="Arial" panose="020B0604020202020204" pitchFamily="34" charset="0"/>
              <a:cs typeface="Arial" panose="020B0604020202020204" pitchFamily="34" charset="0"/>
            </a:endParaRPr>
          </a:p>
          <a:p>
            <a:pPr marL="182880" indent="-182880">
              <a:lnSpc>
                <a:spcPct val="150000"/>
              </a:lnSpc>
              <a:spcAft>
                <a:spcPts val="600"/>
              </a:spcAft>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sym typeface="Interstate-Light"/>
              </a:rPr>
              <a:t>Steel Strengthening/Repairs</a:t>
            </a:r>
          </a:p>
          <a:p>
            <a:pPr marL="182880" indent="-182880">
              <a:lnSpc>
                <a:spcPct val="150000"/>
              </a:lnSpc>
              <a:spcAft>
                <a:spcPts val="600"/>
              </a:spcAft>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sym typeface="Interstate-Light"/>
              </a:rPr>
              <a:t>Concrete Repairs</a:t>
            </a:r>
            <a:endParaRPr lang="en-US" sz="2000" dirty="0">
              <a:solidFill>
                <a:schemeClr val="tx1"/>
              </a:solidFill>
              <a:latin typeface="Arial" panose="020B0604020202020204" pitchFamily="34" charset="0"/>
              <a:cs typeface="Arial" panose="020B0604020202020204" pitchFamily="34" charset="0"/>
            </a:endParaRPr>
          </a:p>
          <a:p>
            <a:pPr marL="182880" indent="-182880">
              <a:lnSpc>
                <a:spcPct val="150000"/>
              </a:lnSpc>
              <a:spcAft>
                <a:spcPts val="600"/>
              </a:spcAft>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sym typeface="Interstate-Light"/>
              </a:rPr>
              <a:t>Pavement Improvement</a:t>
            </a:r>
            <a:endParaRPr lang="en-US" sz="2000" dirty="0">
              <a:solidFill>
                <a:schemeClr val="tx1"/>
              </a:solidFill>
              <a:latin typeface="Arial" panose="020B0604020202020204" pitchFamily="34" charset="0"/>
              <a:cs typeface="Arial" panose="020B0604020202020204" pitchFamily="34" charset="0"/>
            </a:endParaRPr>
          </a:p>
          <a:p>
            <a:pPr marL="182880" indent="-182880">
              <a:lnSpc>
                <a:spcPct val="150000"/>
              </a:lnSpc>
              <a:spcAft>
                <a:spcPts val="600"/>
              </a:spcAft>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sym typeface="Interstate-Light"/>
              </a:rPr>
              <a:t>Guiderail Replacement</a:t>
            </a:r>
            <a:endParaRPr lang="en-US" sz="2000" dirty="0">
              <a:solidFill>
                <a:schemeClr val="tx1"/>
              </a:solidFill>
              <a:latin typeface="Arial" panose="020B0604020202020204" pitchFamily="34" charset="0"/>
              <a:cs typeface="Arial" panose="020B0604020202020204" pitchFamily="34" charset="0"/>
            </a:endParaRPr>
          </a:p>
          <a:p>
            <a:pPr marL="182880" indent="-182880">
              <a:lnSpc>
                <a:spcPct val="150000"/>
              </a:lnSpc>
              <a:spcAft>
                <a:spcPts val="600"/>
              </a:spcAft>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sym typeface="Interstate-Light"/>
              </a:rPr>
              <a:t>Barrier Wall Modifications</a:t>
            </a:r>
          </a:p>
          <a:p>
            <a:pPr marL="182880" indent="-182880">
              <a:lnSpc>
                <a:spcPct val="150000"/>
              </a:lnSpc>
              <a:spcAft>
                <a:spcPts val="600"/>
              </a:spcAft>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sym typeface="Interstate-Light"/>
              </a:rPr>
              <a:t>Temporary Bypass</a:t>
            </a:r>
            <a:endParaRPr lang="en-US" sz="2000" dirty="0">
              <a:solidFill>
                <a:schemeClr val="tx1"/>
              </a:solidFill>
              <a:latin typeface="Arial" panose="020B0604020202020204" pitchFamily="34" charset="0"/>
              <a:cs typeface="Arial" panose="020B0604020202020204" pitchFamily="34" charset="0"/>
            </a:endParaRPr>
          </a:p>
        </p:txBody>
      </p:sp>
      <p:pic>
        <p:nvPicPr>
          <p:cNvPr id="7" name="Picture 6" descr="A picture containing building, outdoor, tower&#10;&#10;Description automatically generated">
            <a:extLst>
              <a:ext uri="{FF2B5EF4-FFF2-40B4-BE49-F238E27FC236}">
                <a16:creationId xmlns:a16="http://schemas.microsoft.com/office/drawing/2014/main" id="{7E4FA5D3-734D-4045-8ACB-35A36715EE2D}"/>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4759482" y="1695627"/>
            <a:ext cx="6947674" cy="4663440"/>
          </a:xfrm>
          <a:prstGeom prst="rect">
            <a:avLst/>
          </a:prstGeom>
          <a:ln w="19050">
            <a:solidFill>
              <a:srgbClr val="A35CA3"/>
            </a:solidFill>
          </a:ln>
        </p:spPr>
      </p:pic>
    </p:spTree>
    <p:extLst>
      <p:ext uri="{BB962C8B-B14F-4D97-AF65-F5344CB8AC3E}">
        <p14:creationId xmlns:p14="http://schemas.microsoft.com/office/powerpoint/2010/main" val="3610855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022" y="507620"/>
            <a:ext cx="10734277" cy="599542"/>
          </a:xfrm>
        </p:spPr>
        <p:txBody>
          <a:bodyPr>
            <a:noAutofit/>
          </a:bodyPr>
          <a:lstStyle/>
          <a:p>
            <a:r>
              <a:rPr lang="en-US" sz="3600" dirty="0">
                <a:solidFill>
                  <a:schemeClr val="tx1"/>
                </a:solidFill>
              </a:rPr>
              <a:t>Existing Needs &amp; Deficiencies</a:t>
            </a:r>
            <a:endParaRPr lang="en-US" sz="3600" i="1" dirty="0">
              <a:solidFill>
                <a:schemeClr val="tx1"/>
              </a:solidFill>
            </a:endParaRPr>
          </a:p>
        </p:txBody>
      </p:sp>
      <p:sp>
        <p:nvSpPr>
          <p:cNvPr id="6" name="TextBox 5">
            <a:extLst>
              <a:ext uri="{FF2B5EF4-FFF2-40B4-BE49-F238E27FC236}">
                <a16:creationId xmlns:a16="http://schemas.microsoft.com/office/drawing/2014/main" id="{0455338D-AE9E-4D20-9881-459B90238FA3}"/>
              </a:ext>
            </a:extLst>
          </p:cNvPr>
          <p:cNvSpPr txBox="1"/>
          <p:nvPr/>
        </p:nvSpPr>
        <p:spPr>
          <a:xfrm>
            <a:off x="683023" y="1875968"/>
            <a:ext cx="4659612" cy="4201150"/>
          </a:xfrm>
          <a:prstGeom prst="rect">
            <a:avLst/>
          </a:prstGeom>
          <a:noFill/>
        </p:spPr>
        <p:txBody>
          <a:bodyPr wrap="square" lIns="91440" tIns="45720" rIns="91440" bIns="45720" rtlCol="0" anchor="t">
            <a:spAutoFit/>
          </a:bodyPr>
          <a:lstStyle/>
          <a:p>
            <a:pPr marL="342900" indent="-342900">
              <a:spcBef>
                <a:spcPts val="600"/>
              </a:spcBef>
              <a:spcAft>
                <a:spcPts val="1200"/>
              </a:spcAft>
              <a:buFont typeface="Arial" panose="020B0604020202020204" pitchFamily="34" charset="0"/>
              <a:buChar char="•"/>
              <a:tabLst>
                <a:tab pos="5029200" algn="r"/>
              </a:tabLst>
              <a:defRPr/>
            </a:pPr>
            <a:r>
              <a:rPr lang="en-US" sz="2000" dirty="0">
                <a:latin typeface="Arial" panose="020B0604020202020204" pitchFamily="34" charset="0"/>
                <a:cs typeface="Arial" panose="020B0604020202020204" pitchFamily="34" charset="0"/>
              </a:rPr>
              <a:t>Age of Structures</a:t>
            </a:r>
          </a:p>
          <a:p>
            <a:pPr marL="342900" indent="-342900">
              <a:spcBef>
                <a:spcPts val="600"/>
              </a:spcBef>
              <a:spcAft>
                <a:spcPts val="1200"/>
              </a:spcAft>
              <a:buFont typeface="Arial" panose="020B0604020202020204" pitchFamily="34" charset="0"/>
              <a:buChar char="•"/>
              <a:tabLst>
                <a:tab pos="5029200" algn="r"/>
              </a:tabLst>
              <a:defRPr/>
            </a:pPr>
            <a:r>
              <a:rPr lang="en-US" sz="2000" dirty="0">
                <a:latin typeface="Arial" panose="020B0604020202020204" pitchFamily="34" charset="0"/>
                <a:cs typeface="Arial" panose="020B0604020202020204" pitchFamily="34" charset="0"/>
              </a:rPr>
              <a:t>Dated Safety &amp; Operational Standards</a:t>
            </a:r>
          </a:p>
          <a:p>
            <a:pPr marL="342900" indent="-342900">
              <a:spcBef>
                <a:spcPts val="600"/>
              </a:spcBef>
              <a:spcAft>
                <a:spcPts val="1200"/>
              </a:spcAft>
              <a:buFont typeface="Arial" panose="020B0604020202020204" pitchFamily="34" charset="0"/>
              <a:buChar char="•"/>
              <a:tabLst>
                <a:tab pos="5029200" algn="r"/>
              </a:tabLst>
              <a:defRPr/>
            </a:pPr>
            <a:r>
              <a:rPr lang="en-US" sz="2000" dirty="0">
                <a:latin typeface="Arial" panose="020B0604020202020204" pitchFamily="34" charset="0"/>
                <a:cs typeface="Arial" panose="020B0604020202020204" pitchFamily="34" charset="0"/>
              </a:rPr>
              <a:t>Structural Deficiencies</a:t>
            </a:r>
          </a:p>
          <a:p>
            <a:pPr marL="342900" indent="-342900" fontAlgn="base">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Geometric Deficiencies​</a:t>
            </a:r>
          </a:p>
          <a:p>
            <a:pPr marL="342900" indent="-342900" fontAlgn="base">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Traffic congestion​</a:t>
            </a:r>
          </a:p>
          <a:p>
            <a:pPr marL="342900" indent="-342900" fontAlgn="base">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Stacked Structures​</a:t>
            </a:r>
          </a:p>
          <a:p>
            <a:pPr marL="342900" indent="-342900" fontAlgn="base">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Maintenance Costs</a:t>
            </a:r>
          </a:p>
          <a:p>
            <a:pPr marL="342900" indent="-342900">
              <a:spcBef>
                <a:spcPts val="600"/>
              </a:spcBef>
              <a:spcAft>
                <a:spcPts val="1800"/>
              </a:spcAft>
              <a:buFont typeface="Arial" panose="020B0604020202020204" pitchFamily="34" charset="0"/>
              <a:buChar char="•"/>
              <a:tabLst>
                <a:tab pos="5029200" algn="r"/>
              </a:tabLst>
              <a:defRPr/>
            </a:pPr>
            <a:endParaRPr lang="en-US" sz="2200" dirty="0">
              <a:latin typeface="Arial" panose="020B0604020202020204" pitchFamily="34" charset="0"/>
              <a:cs typeface="Arial" panose="020B0604020202020204" pitchFamily="34" charset="0"/>
            </a:endParaRPr>
          </a:p>
        </p:txBody>
      </p:sp>
      <p:pic>
        <p:nvPicPr>
          <p:cNvPr id="8" name="Picture 7" descr="A picture containing building, outdoor, structure, old&#10;&#10;Description automatically generated">
            <a:extLst>
              <a:ext uri="{FF2B5EF4-FFF2-40B4-BE49-F238E27FC236}">
                <a16:creationId xmlns:a16="http://schemas.microsoft.com/office/drawing/2014/main" id="{6382F567-4D9B-4EB9-84BF-A546E58505B1}"/>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342635" y="1965667"/>
            <a:ext cx="6328836" cy="4298738"/>
          </a:xfrm>
          <a:prstGeom prst="rect">
            <a:avLst/>
          </a:prstGeom>
          <a:ln w="19050">
            <a:solidFill>
              <a:srgbClr val="314091"/>
            </a:solidFill>
          </a:ln>
        </p:spPr>
      </p:pic>
    </p:spTree>
    <p:extLst>
      <p:ext uri="{BB962C8B-B14F-4D97-AF65-F5344CB8AC3E}">
        <p14:creationId xmlns:p14="http://schemas.microsoft.com/office/powerpoint/2010/main" val="2353440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4B292F-23B7-484E-A5C9-264F57C87E0A}"/>
              </a:ext>
            </a:extLst>
          </p:cNvPr>
          <p:cNvSpPr>
            <a:spLocks noGrp="1"/>
          </p:cNvSpPr>
          <p:nvPr>
            <p:ph type="title"/>
          </p:nvPr>
        </p:nvSpPr>
        <p:spPr>
          <a:xfrm>
            <a:off x="609600" y="520281"/>
            <a:ext cx="10972800" cy="1984627"/>
          </a:xfrm>
        </p:spPr>
        <p:txBody>
          <a:bodyPr>
            <a:normAutofit/>
          </a:bodyPr>
          <a:lstStyle/>
          <a:p>
            <a:r>
              <a:rPr lang="en-US" sz="3600" dirty="0">
                <a:solidFill>
                  <a:schemeClr val="tx1"/>
                </a:solidFill>
              </a:rPr>
              <a:t>Mixmaster Crash Data (2015 – present)</a:t>
            </a:r>
          </a:p>
        </p:txBody>
      </p:sp>
      <p:grpSp>
        <p:nvGrpSpPr>
          <p:cNvPr id="28" name="Group 27">
            <a:extLst>
              <a:ext uri="{FF2B5EF4-FFF2-40B4-BE49-F238E27FC236}">
                <a16:creationId xmlns:a16="http://schemas.microsoft.com/office/drawing/2014/main" id="{7726AC94-2EFD-40F9-B146-04A0AC02FDFC}"/>
              </a:ext>
            </a:extLst>
          </p:cNvPr>
          <p:cNvGrpSpPr/>
          <p:nvPr/>
        </p:nvGrpSpPr>
        <p:grpSpPr>
          <a:xfrm>
            <a:off x="560784" y="1164431"/>
            <a:ext cx="11084719" cy="5173288"/>
            <a:chOff x="819579" y="1759146"/>
            <a:chExt cx="6957392" cy="3794068"/>
          </a:xfrm>
        </p:grpSpPr>
        <p:pic>
          <p:nvPicPr>
            <p:cNvPr id="9" name="Picture 8" descr="crash-01.png">
              <a:extLst>
                <a:ext uri="{FF2B5EF4-FFF2-40B4-BE49-F238E27FC236}">
                  <a16:creationId xmlns:a16="http://schemas.microsoft.com/office/drawing/2014/main" id="{6DF4F6D0-2425-409B-B123-CD5CFB742BD9}"/>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819579" y="1759146"/>
              <a:ext cx="6957392" cy="3794068"/>
            </a:xfrm>
            <a:prstGeom prst="rect">
              <a:avLst/>
            </a:prstGeom>
            <a:solidFill>
              <a:srgbClr val="FFFFFF">
                <a:shade val="85000"/>
              </a:srgbClr>
            </a:solidFill>
            <a:ln w="38100" cap="sq">
              <a:noFill/>
              <a:miter lim="800000"/>
            </a:ln>
            <a:effectLst>
              <a:outerShdw blurRad="55000" dist="18000" dir="5400000" algn="tl" rotWithShape="0">
                <a:srgbClr val="000000">
                  <a:alpha val="40000"/>
                </a:srgbClr>
              </a:outerShdw>
            </a:effectLst>
          </p:spPr>
        </p:pic>
        <p:pic>
          <p:nvPicPr>
            <p:cNvPr id="18" name="Picture 17">
              <a:extLst>
                <a:ext uri="{FF2B5EF4-FFF2-40B4-BE49-F238E27FC236}">
                  <a16:creationId xmlns:a16="http://schemas.microsoft.com/office/drawing/2014/main" id="{73C89C96-566F-48E8-877D-537BA771136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258947" y="2549684"/>
              <a:ext cx="246107" cy="250932"/>
            </a:xfrm>
            <a:prstGeom prst="rect">
              <a:avLst/>
            </a:prstGeom>
          </p:spPr>
        </p:pic>
        <p:pic>
          <p:nvPicPr>
            <p:cNvPr id="19" name="Picture 18">
              <a:extLst>
                <a:ext uri="{FF2B5EF4-FFF2-40B4-BE49-F238E27FC236}">
                  <a16:creationId xmlns:a16="http://schemas.microsoft.com/office/drawing/2014/main" id="{933C3FB3-0BE4-4C61-8C16-EF14B566785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553466" y="3733535"/>
              <a:ext cx="246107" cy="250932"/>
            </a:xfrm>
            <a:prstGeom prst="rect">
              <a:avLst/>
            </a:prstGeom>
          </p:spPr>
        </p:pic>
        <p:pic>
          <p:nvPicPr>
            <p:cNvPr id="20" name="Picture 19">
              <a:extLst>
                <a:ext uri="{FF2B5EF4-FFF2-40B4-BE49-F238E27FC236}">
                  <a16:creationId xmlns:a16="http://schemas.microsoft.com/office/drawing/2014/main" id="{78AA5CEC-2C7D-42A6-809C-26F1BB9716B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135893" y="2338641"/>
              <a:ext cx="246107" cy="250932"/>
            </a:xfrm>
            <a:prstGeom prst="rect">
              <a:avLst/>
            </a:prstGeom>
          </p:spPr>
        </p:pic>
        <p:pic>
          <p:nvPicPr>
            <p:cNvPr id="21" name="Picture 20">
              <a:extLst>
                <a:ext uri="{FF2B5EF4-FFF2-40B4-BE49-F238E27FC236}">
                  <a16:creationId xmlns:a16="http://schemas.microsoft.com/office/drawing/2014/main" id="{733312F2-DB71-4890-BEBD-9F453CEBC49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382000" y="3129179"/>
              <a:ext cx="246107" cy="250932"/>
            </a:xfrm>
            <a:prstGeom prst="rect">
              <a:avLst/>
            </a:prstGeom>
          </p:spPr>
        </p:pic>
        <p:pic>
          <p:nvPicPr>
            <p:cNvPr id="22" name="Picture 21">
              <a:extLst>
                <a:ext uri="{FF2B5EF4-FFF2-40B4-BE49-F238E27FC236}">
                  <a16:creationId xmlns:a16="http://schemas.microsoft.com/office/drawing/2014/main" id="{C2DBE793-EFAA-4665-8395-1D1D35914A2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934808" y="3656180"/>
              <a:ext cx="246107" cy="250932"/>
            </a:xfrm>
            <a:prstGeom prst="rect">
              <a:avLst/>
            </a:prstGeom>
          </p:spPr>
        </p:pic>
        <p:pic>
          <p:nvPicPr>
            <p:cNvPr id="24" name="Picture 23">
              <a:extLst>
                <a:ext uri="{FF2B5EF4-FFF2-40B4-BE49-F238E27FC236}">
                  <a16:creationId xmlns:a16="http://schemas.microsoft.com/office/drawing/2014/main" id="{85C91A02-7920-4B3D-97AA-970CC3F3A90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779482" y="3629350"/>
              <a:ext cx="246107" cy="250932"/>
            </a:xfrm>
            <a:prstGeom prst="rect">
              <a:avLst/>
            </a:prstGeom>
          </p:spPr>
        </p:pic>
        <p:pic>
          <p:nvPicPr>
            <p:cNvPr id="25" name="Picture 24">
              <a:extLst>
                <a:ext uri="{FF2B5EF4-FFF2-40B4-BE49-F238E27FC236}">
                  <a16:creationId xmlns:a16="http://schemas.microsoft.com/office/drawing/2014/main" id="{D7F16D70-2DE9-46F4-B9D8-7BC8C83AFB2A}"/>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199365" y="3733535"/>
              <a:ext cx="246107" cy="250932"/>
            </a:xfrm>
            <a:prstGeom prst="rect">
              <a:avLst/>
            </a:prstGeom>
          </p:spPr>
        </p:pic>
        <p:pic>
          <p:nvPicPr>
            <p:cNvPr id="26" name="Picture 25">
              <a:extLst>
                <a:ext uri="{FF2B5EF4-FFF2-40B4-BE49-F238E27FC236}">
                  <a16:creationId xmlns:a16="http://schemas.microsoft.com/office/drawing/2014/main" id="{D34D5636-B04E-4A74-A11A-43982900ED5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149406" y="4179701"/>
              <a:ext cx="246107" cy="250932"/>
            </a:xfrm>
            <a:prstGeom prst="rect">
              <a:avLst/>
            </a:prstGeom>
          </p:spPr>
        </p:pic>
      </p:grpSp>
      <p:grpSp>
        <p:nvGrpSpPr>
          <p:cNvPr id="2" name="Group 1">
            <a:extLst>
              <a:ext uri="{FF2B5EF4-FFF2-40B4-BE49-F238E27FC236}">
                <a16:creationId xmlns:a16="http://schemas.microsoft.com/office/drawing/2014/main" id="{26EF4EAD-06C8-4C0C-9BA9-092E9EECF80D}"/>
              </a:ext>
            </a:extLst>
          </p:cNvPr>
          <p:cNvGrpSpPr/>
          <p:nvPr/>
        </p:nvGrpSpPr>
        <p:grpSpPr>
          <a:xfrm>
            <a:off x="9673869" y="1223213"/>
            <a:ext cx="1908531" cy="969125"/>
            <a:chOff x="9894247" y="5312610"/>
            <a:chExt cx="1912490" cy="1025109"/>
          </a:xfrm>
        </p:grpSpPr>
        <p:sp>
          <p:nvSpPr>
            <p:cNvPr id="31" name="Rectangle 30">
              <a:extLst>
                <a:ext uri="{FF2B5EF4-FFF2-40B4-BE49-F238E27FC236}">
                  <a16:creationId xmlns:a16="http://schemas.microsoft.com/office/drawing/2014/main" id="{F4E0E69A-0E32-42DB-BBCD-91CC3093DE05}"/>
                </a:ext>
              </a:extLst>
            </p:cNvPr>
            <p:cNvSpPr/>
            <p:nvPr/>
          </p:nvSpPr>
          <p:spPr>
            <a:xfrm>
              <a:off x="9894247" y="5312610"/>
              <a:ext cx="1912490" cy="1025109"/>
            </a:xfrm>
            <a:prstGeom prst="rec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t"/>
            <a:lstStyle/>
            <a:p>
              <a:pPr marL="0" marR="0" lvl="0" indent="0" algn="ctr" defTabSz="825500" rtl="0" eaLnBrk="1" fontAlgn="auto" latinLnBrk="0" hangingPunct="0">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Helvetica Light"/>
                </a:rPr>
                <a:t>Legend</a:t>
              </a:r>
              <a:endPar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Helvetica Light"/>
              </a:endParaRPr>
            </a:p>
          </p:txBody>
        </p:sp>
        <p:sp>
          <p:nvSpPr>
            <p:cNvPr id="13" name="TextBox 12">
              <a:extLst>
                <a:ext uri="{FF2B5EF4-FFF2-40B4-BE49-F238E27FC236}">
                  <a16:creationId xmlns:a16="http://schemas.microsoft.com/office/drawing/2014/main" id="{6E80A648-A081-4F78-8BB9-EACD0476F9D1}"/>
                </a:ext>
              </a:extLst>
            </p:cNvPr>
            <p:cNvSpPr txBox="1"/>
            <p:nvPr/>
          </p:nvSpPr>
          <p:spPr>
            <a:xfrm>
              <a:off x="9894247" y="5627825"/>
              <a:ext cx="1228571" cy="5970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r" defTabSz="825500" rtl="0" eaLnBrk="1" fontAlgn="auto" latinLnBrk="0" hangingPunct="0">
                <a:lnSpc>
                  <a:spcPct val="100000"/>
                </a:lnSpc>
                <a:spcBef>
                  <a:spcPts val="0"/>
                </a:spcBef>
                <a:spcAft>
                  <a:spcPts val="600"/>
                </a:spcAft>
                <a:buClrTx/>
                <a:buSzTx/>
                <a:buFontTx/>
                <a:buNone/>
                <a:tabLst/>
                <a:defRPr/>
              </a:pPr>
              <a:r>
                <a:rPr kumimoji="0" lang="en-US" sz="105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Helvetica Light"/>
                </a:rPr>
                <a:t>Higher crash rate</a:t>
              </a:r>
            </a:p>
            <a:p>
              <a:pPr marL="0" marR="0" lvl="0" indent="0" algn="r" defTabSz="825500" rtl="0" eaLnBrk="1" fontAlgn="auto" latinLnBrk="0" hangingPunct="0">
                <a:lnSpc>
                  <a:spcPct val="100000"/>
                </a:lnSpc>
                <a:spcBef>
                  <a:spcPts val="0"/>
                </a:spcBef>
                <a:spcAft>
                  <a:spcPts val="600"/>
                </a:spcAft>
                <a:buClrTx/>
                <a:buSzTx/>
                <a:buFontTx/>
                <a:buNone/>
                <a:tabLst/>
                <a:defRPr/>
              </a:pPr>
              <a:r>
                <a:rPr kumimoji="0" lang="en-US" sz="105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Helvetica Light"/>
                </a:rPr>
                <a:t>Fatality</a:t>
              </a:r>
            </a:p>
          </p:txBody>
        </p:sp>
        <p:pic>
          <p:nvPicPr>
            <p:cNvPr id="23" name="Picture 22">
              <a:extLst>
                <a:ext uri="{FF2B5EF4-FFF2-40B4-BE49-F238E27FC236}">
                  <a16:creationId xmlns:a16="http://schemas.microsoft.com/office/drawing/2014/main" id="{1C63C142-785B-4D84-9FB9-286ED56F56C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305571" y="5966577"/>
              <a:ext cx="210761" cy="155658"/>
            </a:xfrm>
            <a:prstGeom prst="rect">
              <a:avLst/>
            </a:prstGeom>
            <a:noFill/>
          </p:spPr>
        </p:pic>
        <p:cxnSp>
          <p:nvCxnSpPr>
            <p:cNvPr id="27" name="Straight Connector 26">
              <a:extLst>
                <a:ext uri="{FF2B5EF4-FFF2-40B4-BE49-F238E27FC236}">
                  <a16:creationId xmlns:a16="http://schemas.microsoft.com/office/drawing/2014/main" id="{471E6621-A4B7-4AB0-B269-8DA4B23A1516}"/>
                </a:ext>
              </a:extLst>
            </p:cNvPr>
            <p:cNvCxnSpPr/>
            <p:nvPr/>
          </p:nvCxnSpPr>
          <p:spPr>
            <a:xfrm>
              <a:off x="11199728" y="5751092"/>
              <a:ext cx="422448" cy="0"/>
            </a:xfrm>
            <a:prstGeom prst="line">
              <a:avLst/>
            </a:prstGeom>
            <a:noFill/>
            <a:ln>
              <a:solidFill>
                <a:srgbClr val="FF000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560904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C3F2419-2BE4-4E2E-91D8-5B1C17B8B2AA}"/>
              </a:ext>
            </a:extLst>
          </p:cNvPr>
          <p:cNvSpPr txBox="1">
            <a:spLocks/>
          </p:cNvSpPr>
          <p:nvPr/>
        </p:nvSpPr>
        <p:spPr>
          <a:xfrm>
            <a:off x="609600" y="529171"/>
            <a:ext cx="10972800" cy="59858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7200" b="1" kern="1200">
                <a:solidFill>
                  <a:srgbClr val="49A2DA"/>
                </a:solidFill>
                <a:latin typeface="Arial"/>
                <a:ea typeface="+mj-ea"/>
                <a:cs typeface="Arial"/>
              </a:defRPr>
            </a:lvl1pPr>
          </a:lstStyle>
          <a:p>
            <a:r>
              <a:rPr lang="en-US" sz="3600" dirty="0">
                <a:solidFill>
                  <a:schemeClr val="tx1"/>
                </a:solidFill>
              </a:rPr>
              <a:t>Regional Project Overview </a:t>
            </a:r>
          </a:p>
        </p:txBody>
      </p:sp>
      <p:pic>
        <p:nvPicPr>
          <p:cNvPr id="5" name="Picture 4" descr="regionalMap.jpg">
            <a:extLst>
              <a:ext uri="{FF2B5EF4-FFF2-40B4-BE49-F238E27FC236}">
                <a16:creationId xmlns:a16="http://schemas.microsoft.com/office/drawing/2014/main" id="{4D47BD93-59E0-43D3-B886-8237A2CB0D03}"/>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r="-1"/>
          <a:stretch/>
        </p:blipFill>
        <p:spPr>
          <a:xfrm>
            <a:off x="964019" y="1522243"/>
            <a:ext cx="7485321" cy="4430002"/>
          </a:xfrm>
          <a:prstGeom prst="rect">
            <a:avLst/>
          </a:prstGeom>
        </p:spPr>
      </p:pic>
      <p:sp>
        <p:nvSpPr>
          <p:cNvPr id="7" name="TextBox 6">
            <a:extLst>
              <a:ext uri="{FF2B5EF4-FFF2-40B4-BE49-F238E27FC236}">
                <a16:creationId xmlns:a16="http://schemas.microsoft.com/office/drawing/2014/main" id="{CBEF4F33-1E96-4982-88BB-70CFD1881BB8}"/>
              </a:ext>
            </a:extLst>
          </p:cNvPr>
          <p:cNvSpPr txBox="1"/>
          <p:nvPr/>
        </p:nvSpPr>
        <p:spPr>
          <a:xfrm>
            <a:off x="8917172" y="1522243"/>
            <a:ext cx="2799043" cy="3077534"/>
          </a:xfrm>
          <a:prstGeom prst="rect">
            <a:avLst/>
          </a:prstGeom>
          <a:noFill/>
          <a:ln w="12700">
            <a:miter lim="400000"/>
          </a:ln>
          <a:effectLst/>
        </p:spPr>
        <p:txBody>
          <a:bodyPr lIns="50799" tIns="50799" rIns="50799" bIns="50799" anchor="ctr"/>
          <a:lstStyle>
            <a:defPPr marL="0" marR="0" indent="0" algn="l" defTabSz="914304" rtl="0" fontAlgn="auto" latinLnBrk="1" hangingPunct="0">
              <a:lnSpc>
                <a:spcPct val="100000"/>
              </a:lnSpc>
              <a:spcBef>
                <a:spcPts val="0"/>
              </a:spcBef>
              <a:spcAft>
                <a:spcPts val="0"/>
              </a:spcAft>
              <a:buClrTx/>
              <a:buSzTx/>
              <a:buFontTx/>
              <a:buNone/>
              <a:tabLst/>
              <a:defRPr kumimoji="0" sz="1900" b="0" i="0" u="none" strike="noStrike" cap="none" spc="0" normalizeH="0" baseline="0">
                <a:ln>
                  <a:noFill/>
                </a:ln>
                <a:solidFill>
                  <a:srgbClr val="000000"/>
                </a:solidFill>
                <a:effectLst/>
                <a:uFillTx/>
              </a:defRPr>
            </a:defPPr>
            <a:lvl1pPr algn="l" defTabSz="457152">
              <a:tabLst>
                <a:tab pos="355564" algn="l"/>
                <a:tab pos="711122" algn="l"/>
                <a:tab pos="1066681" algn="l"/>
                <a:tab pos="1422245" algn="l"/>
                <a:tab pos="1777809" algn="l"/>
                <a:tab pos="2133363" algn="l"/>
                <a:tab pos="2488926" algn="l"/>
                <a:tab pos="2844490" algn="l"/>
                <a:tab pos="3200049" algn="l"/>
                <a:tab pos="3555607" algn="l"/>
                <a:tab pos="3911171" algn="l"/>
                <a:tab pos="4266732" algn="l"/>
              </a:tabLst>
              <a:defRPr sz="20000">
                <a:solidFill>
                  <a:srgbClr val="FFFFFF"/>
                </a:solidFill>
                <a:latin typeface="Interstate-BoldCompressed"/>
                <a:ea typeface="Interstate-BoldCompressed"/>
                <a:cs typeface="Interstate-BoldCompressed"/>
              </a:defRPr>
            </a:lvl1pPr>
          </a:lstStyle>
          <a:p>
            <a:pPr marL="182880" indent="-182880">
              <a:spcAft>
                <a:spcPts val="1200"/>
              </a:spcAft>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sym typeface="Interstate-Light"/>
              </a:rPr>
              <a:t>Gateway to New England</a:t>
            </a:r>
            <a:endParaRPr lang="en-US" sz="1600" dirty="0">
              <a:solidFill>
                <a:schemeClr val="tx1"/>
              </a:solidFill>
              <a:latin typeface="Arial" panose="020B0604020202020204" pitchFamily="34" charset="0"/>
              <a:cs typeface="Arial" panose="020B0604020202020204" pitchFamily="34" charset="0"/>
            </a:endParaRPr>
          </a:p>
          <a:p>
            <a:pPr marL="182880" indent="-182880">
              <a:spcAft>
                <a:spcPts val="600"/>
              </a:spcAft>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sym typeface="Interstate-Light"/>
              </a:rPr>
              <a:t>Limited East/West Routes</a:t>
            </a:r>
            <a:endParaRPr lang="en-US"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4422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4754"/>
            <a:ext cx="12192000" cy="1143000"/>
          </a:xfrm>
        </p:spPr>
        <p:txBody>
          <a:bodyPr>
            <a:normAutofit/>
          </a:bodyPr>
          <a:lstStyle/>
          <a:p>
            <a:r>
              <a:rPr lang="en-US" sz="4400" dirty="0"/>
              <a:t>The New Mix</a:t>
            </a:r>
          </a:p>
        </p:txBody>
      </p:sp>
      <p:pic>
        <p:nvPicPr>
          <p:cNvPr id="3" name="Picture 2">
            <a:extLst>
              <a:ext uri="{FF2B5EF4-FFF2-40B4-BE49-F238E27FC236}">
                <a16:creationId xmlns:a16="http://schemas.microsoft.com/office/drawing/2014/main" id="{769AB6E8-83CA-4FB5-86E2-44EF7D9E9C3F}"/>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2148114" y="2011680"/>
            <a:ext cx="8094075" cy="4846320"/>
          </a:xfrm>
          <a:prstGeom prst="rect">
            <a:avLst/>
          </a:prstGeom>
        </p:spPr>
      </p:pic>
    </p:spTree>
    <p:extLst>
      <p:ext uri="{BB962C8B-B14F-4D97-AF65-F5344CB8AC3E}">
        <p14:creationId xmlns:p14="http://schemas.microsoft.com/office/powerpoint/2010/main" val="216502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73800"/>
            <a:ext cx="10972800" cy="599542"/>
          </a:xfrm>
        </p:spPr>
        <p:txBody>
          <a:bodyPr>
            <a:noAutofit/>
          </a:bodyPr>
          <a:lstStyle/>
          <a:p>
            <a:r>
              <a:rPr lang="en-US" sz="3600" i="1" dirty="0">
                <a:solidFill>
                  <a:schemeClr val="tx1"/>
                </a:solidFill>
              </a:rPr>
              <a:t>The </a:t>
            </a:r>
            <a:r>
              <a:rPr lang="en-US" sz="3600" i="1" dirty="0">
                <a:solidFill>
                  <a:srgbClr val="A35CA3"/>
                </a:solidFill>
              </a:rPr>
              <a:t>New Mix </a:t>
            </a:r>
            <a:r>
              <a:rPr lang="en-US" sz="3600" dirty="0">
                <a:solidFill>
                  <a:schemeClr val="tx1"/>
                </a:solidFill>
              </a:rPr>
              <a:t>Program</a:t>
            </a:r>
          </a:p>
        </p:txBody>
      </p:sp>
      <p:sp>
        <p:nvSpPr>
          <p:cNvPr id="6" name="TextBox 5">
            <a:extLst>
              <a:ext uri="{FF2B5EF4-FFF2-40B4-BE49-F238E27FC236}">
                <a16:creationId xmlns:a16="http://schemas.microsoft.com/office/drawing/2014/main" id="{0455338D-AE9E-4D20-9881-459B90238FA3}"/>
              </a:ext>
            </a:extLst>
          </p:cNvPr>
          <p:cNvSpPr txBox="1"/>
          <p:nvPr/>
        </p:nvSpPr>
        <p:spPr>
          <a:xfrm>
            <a:off x="609600" y="1367652"/>
            <a:ext cx="6285098" cy="5013680"/>
          </a:xfrm>
          <a:prstGeom prst="rect">
            <a:avLst/>
          </a:prstGeom>
          <a:noFill/>
        </p:spPr>
        <p:txBody>
          <a:bodyPr wrap="square" lIns="91440" tIns="45720" rIns="91440" bIns="45720" rtlCol="0" anchor="t">
            <a:spAutoFit/>
          </a:bodyPr>
          <a:lstStyle/>
          <a:p>
            <a:pPr marL="342900" indent="-342900">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Long-term plan for the future of the Mixmaster</a:t>
            </a:r>
          </a:p>
          <a:p>
            <a:pPr marL="342900" indent="-342900" algn="just">
              <a:lnSpc>
                <a:spcPct val="114000"/>
              </a:lnSpc>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Projects may occur over time</a:t>
            </a:r>
          </a:p>
          <a:p>
            <a:pPr marL="342900" indent="-342900">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Analyze rehabilitation and replacement options that:</a:t>
            </a:r>
          </a:p>
          <a:p>
            <a:pPr marL="800100" lvl="1" indent="-342900">
              <a:spcAft>
                <a:spcPts val="1200"/>
              </a:spcAft>
              <a:buFont typeface="Courier New" panose="02070309020205020404" pitchFamily="49" charset="0"/>
              <a:buChar char="o"/>
            </a:pPr>
            <a:r>
              <a:rPr lang="en-US" sz="2000" dirty="0">
                <a:latin typeface="Arial" panose="020B0604020202020204" pitchFamily="34" charset="0"/>
                <a:cs typeface="Arial" panose="020B0604020202020204" pitchFamily="34" charset="0"/>
              </a:rPr>
              <a:t>Modernize </a:t>
            </a:r>
          </a:p>
          <a:p>
            <a:pPr marL="800100" lvl="1" indent="-342900">
              <a:spcAft>
                <a:spcPts val="1200"/>
              </a:spcAft>
              <a:buFont typeface="Courier New" panose="02070309020205020404" pitchFamily="49" charset="0"/>
              <a:buChar char="o"/>
            </a:pPr>
            <a:r>
              <a:rPr lang="en-US" sz="2000" dirty="0">
                <a:latin typeface="Arial" panose="020B0604020202020204" pitchFamily="34" charset="0"/>
                <a:cs typeface="Arial" panose="020B0604020202020204" pitchFamily="34" charset="0"/>
              </a:rPr>
              <a:t>Improve safety &amp; functionality  </a:t>
            </a:r>
          </a:p>
          <a:p>
            <a:pPr marL="800100" lvl="1" indent="-342900">
              <a:spcAft>
                <a:spcPts val="1200"/>
              </a:spcAft>
              <a:buFont typeface="Courier New" panose="02070309020205020404" pitchFamily="49" charset="0"/>
              <a:buChar char="o"/>
            </a:pPr>
            <a:r>
              <a:rPr lang="en-US" sz="2000" dirty="0">
                <a:latin typeface="Arial" panose="020B0604020202020204" pitchFamily="34" charset="0"/>
                <a:cs typeface="Arial" panose="020B0604020202020204" pitchFamily="34" charset="0"/>
              </a:rPr>
              <a:t>Improve function of local road network &amp; the interchange</a:t>
            </a:r>
          </a:p>
          <a:p>
            <a:pPr marL="800100" lvl="1" indent="-342900">
              <a:spcAft>
                <a:spcPts val="1200"/>
              </a:spcAft>
              <a:buFont typeface="Courier New" panose="02070309020205020404" pitchFamily="49" charset="0"/>
              <a:buChar char="o"/>
            </a:pPr>
            <a:r>
              <a:rPr lang="en-US" sz="2000" dirty="0">
                <a:latin typeface="Arial" panose="020B0604020202020204" pitchFamily="34" charset="0"/>
                <a:cs typeface="Arial" panose="020B0604020202020204" pitchFamily="34" charset="0"/>
              </a:rPr>
              <a:t>Reduce congestion</a:t>
            </a:r>
          </a:p>
          <a:p>
            <a:pPr marL="800100" lvl="1" indent="-342900">
              <a:spcAft>
                <a:spcPts val="1200"/>
              </a:spcAft>
              <a:buFont typeface="Courier New" panose="02070309020205020404" pitchFamily="49" charset="0"/>
              <a:buChar char="o"/>
            </a:pPr>
            <a:r>
              <a:rPr lang="en-US" sz="2000" dirty="0">
                <a:latin typeface="Arial" panose="020B0604020202020204" pitchFamily="34" charset="0"/>
                <a:cs typeface="Arial" panose="020B0604020202020204" pitchFamily="34" charset="0"/>
              </a:rPr>
              <a:t>Aligned with economic development &amp; community context</a:t>
            </a:r>
          </a:p>
          <a:p>
            <a:pPr marL="800100" lvl="1" indent="-342900">
              <a:spcAft>
                <a:spcPts val="600"/>
              </a:spcAft>
              <a:buFont typeface="Courier New" panose="02070309020205020404" pitchFamily="49" charset="0"/>
              <a:buChar char="o"/>
            </a:pPr>
            <a:endParaRPr lang="en-US" sz="2200" dirty="0">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B577E66D-5414-4D55-9DD1-3DCE4322E44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461709" y="514920"/>
            <a:ext cx="4251636" cy="2834640"/>
          </a:xfrm>
          <a:prstGeom prst="rect">
            <a:avLst/>
          </a:prstGeom>
        </p:spPr>
      </p:pic>
      <p:pic>
        <p:nvPicPr>
          <p:cNvPr id="18" name="Picture 17" descr="A picture containing text, building, outdoor&#10;&#10;Description automatically generated">
            <a:extLst>
              <a:ext uri="{FF2B5EF4-FFF2-40B4-BE49-F238E27FC236}">
                <a16:creationId xmlns:a16="http://schemas.microsoft.com/office/drawing/2014/main" id="{D227CF9C-AC3A-4B08-81CA-6D59FB0CA9B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461709" y="3508440"/>
            <a:ext cx="4251960" cy="2834640"/>
          </a:xfrm>
          <a:prstGeom prst="rect">
            <a:avLst/>
          </a:prstGeom>
        </p:spPr>
      </p:pic>
    </p:spTree>
    <p:extLst>
      <p:ext uri="{BB962C8B-B14F-4D97-AF65-F5344CB8AC3E}">
        <p14:creationId xmlns:p14="http://schemas.microsoft.com/office/powerpoint/2010/main" val="4287325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C3F2419-2BE4-4E2E-91D8-5B1C17B8B2AA}"/>
              </a:ext>
            </a:extLst>
          </p:cNvPr>
          <p:cNvSpPr txBox="1">
            <a:spLocks/>
          </p:cNvSpPr>
          <p:nvPr/>
        </p:nvSpPr>
        <p:spPr>
          <a:xfrm>
            <a:off x="609600" y="529171"/>
            <a:ext cx="10972800" cy="59858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7200" b="1" kern="1200">
                <a:solidFill>
                  <a:srgbClr val="49A2DA"/>
                </a:solidFill>
                <a:latin typeface="Arial"/>
                <a:ea typeface="+mj-ea"/>
                <a:cs typeface="Arial"/>
              </a:defRPr>
            </a:lvl1pPr>
          </a:lstStyle>
          <a:p>
            <a:r>
              <a:rPr lang="en-US" sz="3600" i="1" dirty="0">
                <a:solidFill>
                  <a:schemeClr val="tx1"/>
                </a:solidFill>
              </a:rPr>
              <a:t>The </a:t>
            </a:r>
            <a:r>
              <a:rPr lang="en-US" sz="3600" i="1" dirty="0">
                <a:solidFill>
                  <a:srgbClr val="A35CA3"/>
                </a:solidFill>
              </a:rPr>
              <a:t>New Mix </a:t>
            </a:r>
            <a:r>
              <a:rPr lang="en-US" sz="3600" dirty="0">
                <a:solidFill>
                  <a:schemeClr val="tx1"/>
                </a:solidFill>
              </a:rPr>
              <a:t>Study Area</a:t>
            </a:r>
            <a:endParaRPr lang="en-US" sz="6600" dirty="0">
              <a:solidFill>
                <a:schemeClr val="tx1"/>
              </a:solidFill>
            </a:endParaRPr>
          </a:p>
        </p:txBody>
      </p:sp>
      <p:pic>
        <p:nvPicPr>
          <p:cNvPr id="5" name="Picture 4" descr="A close up of a map&#10;&#10;Description automatically generated">
            <a:extLst>
              <a:ext uri="{FF2B5EF4-FFF2-40B4-BE49-F238E27FC236}">
                <a16:creationId xmlns:a16="http://schemas.microsoft.com/office/drawing/2014/main" id="{3D1642ED-46A2-4FF4-9E8B-31E0FD481832}"/>
              </a:ext>
            </a:extLst>
          </p:cNvPr>
          <p:cNvPicPr preferRelativeResize="0">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bwMode="auto">
          <a:xfrm>
            <a:off x="1115123" y="1127760"/>
            <a:ext cx="8040028" cy="5201069"/>
          </a:xfrm>
          <a:prstGeom prst="rect">
            <a:avLst/>
          </a:prstGeom>
          <a:ln w="12700" cap="flat" cmpd="sng" algn="ctr">
            <a:solidFill>
              <a:schemeClr val="tx1"/>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55407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C3F2419-2BE4-4E2E-91D8-5B1C17B8B2AA}"/>
              </a:ext>
            </a:extLst>
          </p:cNvPr>
          <p:cNvSpPr txBox="1">
            <a:spLocks/>
          </p:cNvSpPr>
          <p:nvPr/>
        </p:nvSpPr>
        <p:spPr>
          <a:xfrm>
            <a:off x="609600" y="529171"/>
            <a:ext cx="10972800" cy="59858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7200" b="1" kern="1200">
                <a:solidFill>
                  <a:srgbClr val="49A2DA"/>
                </a:solidFill>
                <a:latin typeface="Arial"/>
                <a:ea typeface="+mj-ea"/>
                <a:cs typeface="Arial"/>
              </a:defRPr>
            </a:lvl1pPr>
          </a:lstStyle>
          <a:p>
            <a:r>
              <a:rPr lang="en-US" sz="3600" dirty="0">
                <a:solidFill>
                  <a:schemeClr val="tx1"/>
                </a:solidFill>
              </a:rPr>
              <a:t>Mixmaster Traffic Volumes </a:t>
            </a:r>
          </a:p>
        </p:txBody>
      </p:sp>
      <p:pic>
        <p:nvPicPr>
          <p:cNvPr id="5" name="Picture 4" descr="Table&#10;&#10;Description automatically generated">
            <a:extLst>
              <a:ext uri="{FF2B5EF4-FFF2-40B4-BE49-F238E27FC236}">
                <a16:creationId xmlns:a16="http://schemas.microsoft.com/office/drawing/2014/main" id="{4DFF10E9-03C9-4CF8-B985-091F45E481B6}"/>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716755" y="1341944"/>
            <a:ext cx="9335437" cy="4572000"/>
          </a:xfrm>
          <a:prstGeom prst="rect">
            <a:avLst/>
          </a:prstGeom>
        </p:spPr>
      </p:pic>
    </p:spTree>
    <p:extLst>
      <p:ext uri="{BB962C8B-B14F-4D97-AF65-F5344CB8AC3E}">
        <p14:creationId xmlns:p14="http://schemas.microsoft.com/office/powerpoint/2010/main" val="985847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5EC19-F351-48FF-A244-B2B4E5BB310A}"/>
              </a:ext>
            </a:extLst>
          </p:cNvPr>
          <p:cNvSpPr>
            <a:spLocks noGrp="1"/>
          </p:cNvSpPr>
          <p:nvPr>
            <p:ph type="title"/>
          </p:nvPr>
        </p:nvSpPr>
        <p:spPr>
          <a:xfrm>
            <a:off x="609600" y="484095"/>
            <a:ext cx="10972800" cy="533047"/>
          </a:xfrm>
        </p:spPr>
        <p:txBody>
          <a:bodyPr>
            <a:noAutofit/>
          </a:bodyPr>
          <a:lstStyle/>
          <a:p>
            <a:r>
              <a:rPr lang="en-US" sz="3600" dirty="0">
                <a:solidFill>
                  <a:schemeClr val="tx1"/>
                </a:solidFill>
              </a:rPr>
              <a:t>2018: Results of the 2045 Rehabilitation Analysis </a:t>
            </a:r>
          </a:p>
        </p:txBody>
      </p:sp>
      <p:pic>
        <p:nvPicPr>
          <p:cNvPr id="11" name="Picture 10">
            <a:extLst>
              <a:ext uri="{FF2B5EF4-FFF2-40B4-BE49-F238E27FC236}">
                <a16:creationId xmlns:a16="http://schemas.microsoft.com/office/drawing/2014/main" id="{9E33BA19-F31B-451E-A9C4-A78C2924EE3A}"/>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485311" y="1843950"/>
            <a:ext cx="7059275" cy="4297680"/>
          </a:xfrm>
          <a:prstGeom prst="rect">
            <a:avLst/>
          </a:prstGeom>
        </p:spPr>
      </p:pic>
      <p:sp>
        <p:nvSpPr>
          <p:cNvPr id="3" name="TextBox 2">
            <a:extLst>
              <a:ext uri="{FF2B5EF4-FFF2-40B4-BE49-F238E27FC236}">
                <a16:creationId xmlns:a16="http://schemas.microsoft.com/office/drawing/2014/main" id="{8BD9D8CD-3382-46C2-B15C-238F5E2AE785}"/>
              </a:ext>
            </a:extLst>
          </p:cNvPr>
          <p:cNvSpPr txBox="1"/>
          <p:nvPr/>
        </p:nvSpPr>
        <p:spPr>
          <a:xfrm>
            <a:off x="7668876" y="1843950"/>
            <a:ext cx="4113549" cy="3272691"/>
          </a:xfrm>
          <a:prstGeom prst="rect">
            <a:avLst/>
          </a:prstGeom>
          <a:noFill/>
        </p:spPr>
        <p:txBody>
          <a:bodyPr wrap="square" rtlCol="0">
            <a:spAutoFit/>
          </a:bodyPr>
          <a:lstStyle/>
          <a:p>
            <a:pPr>
              <a:spcAft>
                <a:spcPts val="800"/>
              </a:spcAft>
            </a:pPr>
            <a:r>
              <a:rPr lang="en-US" dirty="0">
                <a:latin typeface="Arial" panose="020B0604020202020204" pitchFamily="34" charset="0"/>
                <a:cs typeface="Arial" panose="020B0604020202020204" pitchFamily="34" charset="0"/>
              </a:rPr>
              <a:t>Estimated cost of $1B vs. 2B replacement which would </a:t>
            </a:r>
            <a:r>
              <a:rPr lang="en-US" b="1" dirty="0">
                <a:latin typeface="Arial" panose="020B0604020202020204" pitchFamily="34" charset="0"/>
                <a:cs typeface="Arial" panose="020B0604020202020204" pitchFamily="34" charset="0"/>
              </a:rPr>
              <a:t>not</a:t>
            </a:r>
            <a:r>
              <a:rPr lang="en-US" dirty="0">
                <a:latin typeface="Arial" panose="020B0604020202020204" pitchFamily="34" charset="0"/>
                <a:cs typeface="Arial" panose="020B0604020202020204" pitchFamily="34" charset="0"/>
              </a:rPr>
              <a:t> address: </a:t>
            </a:r>
          </a:p>
          <a:p>
            <a:pPr marL="285750" indent="-285750">
              <a:spcAft>
                <a:spcPts val="800"/>
              </a:spcAft>
              <a:buFont typeface="Arial" panose="020B0604020202020204" pitchFamily="34" charset="0"/>
              <a:buChar char="•"/>
            </a:pPr>
            <a:r>
              <a:rPr lang="en-US" dirty="0">
                <a:latin typeface="Arial" panose="020B0604020202020204" pitchFamily="34" charset="0"/>
                <a:cs typeface="Arial" panose="020B0604020202020204" pitchFamily="34" charset="0"/>
              </a:rPr>
              <a:t>Traffic volumes that far exceed the interchange’s design capacity</a:t>
            </a:r>
          </a:p>
          <a:p>
            <a:pPr marL="285750" indent="-285750">
              <a:spcAft>
                <a:spcPts val="800"/>
              </a:spcAft>
              <a:buFont typeface="Arial" panose="020B0604020202020204" pitchFamily="34" charset="0"/>
              <a:buChar char="•"/>
            </a:pPr>
            <a:r>
              <a:rPr lang="en-US" dirty="0">
                <a:latin typeface="Arial" panose="020B0604020202020204" pitchFamily="34" charset="0"/>
                <a:cs typeface="Arial" panose="020B0604020202020204" pitchFamily="34" charset="0"/>
              </a:rPr>
              <a:t>Sub-standard shoulders &amp; lack of breakdown lanes</a:t>
            </a:r>
          </a:p>
          <a:p>
            <a:pPr marL="285750" indent="-285750">
              <a:spcAft>
                <a:spcPts val="800"/>
              </a:spcAft>
              <a:buFont typeface="Arial" panose="020B0604020202020204" pitchFamily="34" charset="0"/>
              <a:buChar char="•"/>
            </a:pPr>
            <a:r>
              <a:rPr lang="en-US" dirty="0">
                <a:latin typeface="Arial" panose="020B0604020202020204" pitchFamily="34" charset="0"/>
                <a:cs typeface="Arial" panose="020B0604020202020204" pitchFamily="34" charset="0"/>
              </a:rPr>
              <a:t>Left hand entrances and exits</a:t>
            </a:r>
          </a:p>
          <a:p>
            <a:pPr marL="285750" indent="-285750">
              <a:spcAft>
                <a:spcPts val="800"/>
              </a:spcAft>
              <a:buFont typeface="Arial" panose="020B0604020202020204" pitchFamily="34" charset="0"/>
              <a:buChar char="•"/>
            </a:pPr>
            <a:r>
              <a:rPr lang="en-US" dirty="0">
                <a:latin typeface="Arial" panose="020B0604020202020204" pitchFamily="34" charset="0"/>
                <a:cs typeface="Arial" panose="020B0604020202020204" pitchFamily="34" charset="0"/>
              </a:rPr>
              <a:t>Modern design &amp; safety standards such as sight distance, sharpness of curves</a:t>
            </a:r>
          </a:p>
        </p:txBody>
      </p:sp>
    </p:spTree>
    <p:extLst>
      <p:ext uri="{BB962C8B-B14F-4D97-AF65-F5344CB8AC3E}">
        <p14:creationId xmlns:p14="http://schemas.microsoft.com/office/powerpoint/2010/main" val="3281815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C1A79D-9F9A-48AB-8252-C16170933DA8}"/>
              </a:ext>
            </a:extLst>
          </p:cNvPr>
          <p:cNvSpPr>
            <a:spLocks noGrp="1"/>
          </p:cNvSpPr>
          <p:nvPr>
            <p:ph type="title"/>
          </p:nvPr>
        </p:nvSpPr>
        <p:spPr>
          <a:xfrm>
            <a:off x="631749" y="532072"/>
            <a:ext cx="10972800" cy="2384258"/>
          </a:xfrm>
        </p:spPr>
        <p:txBody>
          <a:bodyPr>
            <a:normAutofit/>
          </a:bodyPr>
          <a:lstStyle/>
          <a:p>
            <a:r>
              <a:rPr lang="en-US" sz="3600" dirty="0">
                <a:solidFill>
                  <a:schemeClr val="tx1"/>
                </a:solidFill>
              </a:rPr>
              <a:t>Potential Timing &amp; Breakout Project Schedule</a:t>
            </a:r>
          </a:p>
        </p:txBody>
      </p:sp>
      <p:sp>
        <p:nvSpPr>
          <p:cNvPr id="23" name="Callout: Line 22">
            <a:extLst>
              <a:ext uri="{FF2B5EF4-FFF2-40B4-BE49-F238E27FC236}">
                <a16:creationId xmlns:a16="http://schemas.microsoft.com/office/drawing/2014/main" id="{83AC22A1-30F1-4B25-B2BD-35432C45AEE2}"/>
              </a:ext>
            </a:extLst>
          </p:cNvPr>
          <p:cNvSpPr/>
          <p:nvPr/>
        </p:nvSpPr>
        <p:spPr>
          <a:xfrm flipH="1">
            <a:off x="624266" y="5826365"/>
            <a:ext cx="650177" cy="498648"/>
          </a:xfrm>
          <a:prstGeom prst="borderCallout1">
            <a:avLst>
              <a:gd name="adj1" fmla="val -11722"/>
              <a:gd name="adj2" fmla="val 50137"/>
              <a:gd name="adj3" fmla="val -96991"/>
              <a:gd name="adj4" fmla="val 51520"/>
            </a:avLst>
          </a:prstGeom>
          <a:noFill/>
          <a:ln>
            <a:solidFill>
              <a:srgbClr val="49A2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2020</a:t>
            </a:r>
          </a:p>
        </p:txBody>
      </p:sp>
      <p:sp>
        <p:nvSpPr>
          <p:cNvPr id="2" name="Rectangle 1">
            <a:extLst>
              <a:ext uri="{FF2B5EF4-FFF2-40B4-BE49-F238E27FC236}">
                <a16:creationId xmlns:a16="http://schemas.microsoft.com/office/drawing/2014/main" id="{D4BBFC96-134F-424F-A85C-504DD951FF94}"/>
              </a:ext>
            </a:extLst>
          </p:cNvPr>
          <p:cNvSpPr/>
          <p:nvPr/>
        </p:nvSpPr>
        <p:spPr>
          <a:xfrm>
            <a:off x="9513168" y="5416781"/>
            <a:ext cx="2152531" cy="908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a:extLst>
              <a:ext uri="{FF2B5EF4-FFF2-40B4-BE49-F238E27FC236}">
                <a16:creationId xmlns:a16="http://schemas.microsoft.com/office/drawing/2014/main" id="{E62A2FBC-C8D2-445D-A7DA-CB43FBB8330C}"/>
              </a:ext>
            </a:extLst>
          </p:cNvPr>
          <p:cNvCxnSpPr/>
          <p:nvPr/>
        </p:nvCxnSpPr>
        <p:spPr>
          <a:xfrm>
            <a:off x="888224" y="5626917"/>
            <a:ext cx="10777474" cy="0"/>
          </a:xfrm>
          <a:prstGeom prst="straightConnector1">
            <a:avLst/>
          </a:prstGeom>
          <a:ln w="76200">
            <a:solidFill>
              <a:srgbClr val="49A2DA"/>
            </a:solidFill>
            <a:tailEnd type="triangle"/>
          </a:ln>
        </p:spPr>
        <p:style>
          <a:lnRef idx="1">
            <a:schemeClr val="accent1"/>
          </a:lnRef>
          <a:fillRef idx="0">
            <a:schemeClr val="accent1"/>
          </a:fillRef>
          <a:effectRef idx="0">
            <a:schemeClr val="accent1"/>
          </a:effectRef>
          <a:fontRef idx="minor">
            <a:schemeClr val="tx1"/>
          </a:fontRef>
        </p:style>
      </p:cxnSp>
      <p:sp>
        <p:nvSpPr>
          <p:cNvPr id="9" name="Circle: Hollow 8">
            <a:extLst>
              <a:ext uri="{FF2B5EF4-FFF2-40B4-BE49-F238E27FC236}">
                <a16:creationId xmlns:a16="http://schemas.microsoft.com/office/drawing/2014/main" id="{CA8478BE-8D51-4D7E-9186-4B71326368BE}"/>
              </a:ext>
            </a:extLst>
          </p:cNvPr>
          <p:cNvSpPr/>
          <p:nvPr/>
        </p:nvSpPr>
        <p:spPr>
          <a:xfrm>
            <a:off x="834375" y="5536046"/>
            <a:ext cx="209087" cy="185254"/>
          </a:xfrm>
          <a:prstGeom prst="donut">
            <a:avLst/>
          </a:prstGeom>
          <a:solidFill>
            <a:srgbClr val="A35C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13" name="Circle: Hollow 12">
            <a:extLst>
              <a:ext uri="{FF2B5EF4-FFF2-40B4-BE49-F238E27FC236}">
                <a16:creationId xmlns:a16="http://schemas.microsoft.com/office/drawing/2014/main" id="{45460799-D012-4062-AF8E-ACCED5F4AFB7}"/>
              </a:ext>
            </a:extLst>
          </p:cNvPr>
          <p:cNvSpPr/>
          <p:nvPr/>
        </p:nvSpPr>
        <p:spPr>
          <a:xfrm>
            <a:off x="959844" y="5672470"/>
            <a:ext cx="330806" cy="213693"/>
          </a:xfrm>
          <a:prstGeom prst="donut">
            <a:avLst>
              <a:gd name="adj" fmla="val 0"/>
            </a:avLst>
          </a:prstGeom>
          <a:solidFill>
            <a:srgbClr val="A35C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15" name="Circle: Hollow 14">
            <a:extLst>
              <a:ext uri="{FF2B5EF4-FFF2-40B4-BE49-F238E27FC236}">
                <a16:creationId xmlns:a16="http://schemas.microsoft.com/office/drawing/2014/main" id="{13CF8AF7-776C-4417-998C-E469264B5ED4}"/>
              </a:ext>
            </a:extLst>
          </p:cNvPr>
          <p:cNvSpPr/>
          <p:nvPr/>
        </p:nvSpPr>
        <p:spPr>
          <a:xfrm>
            <a:off x="11089125" y="5536046"/>
            <a:ext cx="209087" cy="185254"/>
          </a:xfrm>
          <a:prstGeom prst="donut">
            <a:avLst/>
          </a:prstGeom>
          <a:solidFill>
            <a:srgbClr val="A35C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16" name="Circle: Hollow 15">
            <a:extLst>
              <a:ext uri="{FF2B5EF4-FFF2-40B4-BE49-F238E27FC236}">
                <a16:creationId xmlns:a16="http://schemas.microsoft.com/office/drawing/2014/main" id="{1500EB1D-9FEC-4FD6-B788-7B79780E05FB}"/>
              </a:ext>
            </a:extLst>
          </p:cNvPr>
          <p:cNvSpPr/>
          <p:nvPr/>
        </p:nvSpPr>
        <p:spPr>
          <a:xfrm>
            <a:off x="2543500" y="5536046"/>
            <a:ext cx="209087" cy="185254"/>
          </a:xfrm>
          <a:prstGeom prst="donut">
            <a:avLst>
              <a:gd name="adj" fmla="val 25000"/>
            </a:avLst>
          </a:prstGeom>
          <a:solidFill>
            <a:srgbClr val="A35C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17" name="Circle: Hollow 16">
            <a:extLst>
              <a:ext uri="{FF2B5EF4-FFF2-40B4-BE49-F238E27FC236}">
                <a16:creationId xmlns:a16="http://schemas.microsoft.com/office/drawing/2014/main" id="{587500D2-88F2-425B-880A-E631D2CBEE5A}"/>
              </a:ext>
            </a:extLst>
          </p:cNvPr>
          <p:cNvSpPr/>
          <p:nvPr/>
        </p:nvSpPr>
        <p:spPr>
          <a:xfrm>
            <a:off x="4252625" y="5536046"/>
            <a:ext cx="209087" cy="185254"/>
          </a:xfrm>
          <a:prstGeom prst="donut">
            <a:avLst/>
          </a:prstGeom>
          <a:solidFill>
            <a:srgbClr val="A35C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19" name="Circle: Hollow 18">
            <a:extLst>
              <a:ext uri="{FF2B5EF4-FFF2-40B4-BE49-F238E27FC236}">
                <a16:creationId xmlns:a16="http://schemas.microsoft.com/office/drawing/2014/main" id="{C5143F97-BEFB-4E84-B069-6BD44711C09D}"/>
              </a:ext>
            </a:extLst>
          </p:cNvPr>
          <p:cNvSpPr/>
          <p:nvPr/>
        </p:nvSpPr>
        <p:spPr>
          <a:xfrm>
            <a:off x="5961750" y="5536046"/>
            <a:ext cx="209087" cy="185254"/>
          </a:xfrm>
          <a:prstGeom prst="donut">
            <a:avLst/>
          </a:prstGeom>
          <a:solidFill>
            <a:srgbClr val="A35C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20" name="Circle: Hollow 19">
            <a:extLst>
              <a:ext uri="{FF2B5EF4-FFF2-40B4-BE49-F238E27FC236}">
                <a16:creationId xmlns:a16="http://schemas.microsoft.com/office/drawing/2014/main" id="{935FEF83-58E7-40CA-93CD-347A343CA204}"/>
              </a:ext>
            </a:extLst>
          </p:cNvPr>
          <p:cNvSpPr/>
          <p:nvPr/>
        </p:nvSpPr>
        <p:spPr>
          <a:xfrm>
            <a:off x="7670875" y="5536046"/>
            <a:ext cx="209087" cy="185254"/>
          </a:xfrm>
          <a:prstGeom prst="donut">
            <a:avLst/>
          </a:prstGeom>
          <a:solidFill>
            <a:srgbClr val="A35C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21" name="Circle: Hollow 20">
            <a:extLst>
              <a:ext uri="{FF2B5EF4-FFF2-40B4-BE49-F238E27FC236}">
                <a16:creationId xmlns:a16="http://schemas.microsoft.com/office/drawing/2014/main" id="{ADAB8652-7DE0-4D3B-A9E1-DB877F603372}"/>
              </a:ext>
            </a:extLst>
          </p:cNvPr>
          <p:cNvSpPr/>
          <p:nvPr/>
        </p:nvSpPr>
        <p:spPr>
          <a:xfrm>
            <a:off x="9380000" y="5536046"/>
            <a:ext cx="209087" cy="185254"/>
          </a:xfrm>
          <a:prstGeom prst="donut">
            <a:avLst/>
          </a:prstGeom>
          <a:solidFill>
            <a:srgbClr val="A35C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24" name="Callout: Line 23">
            <a:extLst>
              <a:ext uri="{FF2B5EF4-FFF2-40B4-BE49-F238E27FC236}">
                <a16:creationId xmlns:a16="http://schemas.microsoft.com/office/drawing/2014/main" id="{BD1D323D-3052-4DF0-9BAB-84E3B0DC89E8}"/>
              </a:ext>
            </a:extLst>
          </p:cNvPr>
          <p:cNvSpPr/>
          <p:nvPr/>
        </p:nvSpPr>
        <p:spPr>
          <a:xfrm flipH="1">
            <a:off x="2223545" y="5826365"/>
            <a:ext cx="870419" cy="498648"/>
          </a:xfrm>
          <a:prstGeom prst="borderCallout1">
            <a:avLst>
              <a:gd name="adj1" fmla="val -11722"/>
              <a:gd name="adj2" fmla="val 50137"/>
              <a:gd name="adj3" fmla="val -96991"/>
              <a:gd name="adj4" fmla="val 51520"/>
            </a:avLst>
          </a:prstGeom>
          <a:noFill/>
          <a:ln>
            <a:solidFill>
              <a:srgbClr val="49A2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2022</a:t>
            </a:r>
          </a:p>
        </p:txBody>
      </p:sp>
      <p:sp>
        <p:nvSpPr>
          <p:cNvPr id="25" name="Callout: Line 24">
            <a:extLst>
              <a:ext uri="{FF2B5EF4-FFF2-40B4-BE49-F238E27FC236}">
                <a16:creationId xmlns:a16="http://schemas.microsoft.com/office/drawing/2014/main" id="{D5439CB8-D7DA-4C98-AFD2-55662F3715FF}"/>
              </a:ext>
            </a:extLst>
          </p:cNvPr>
          <p:cNvSpPr/>
          <p:nvPr/>
        </p:nvSpPr>
        <p:spPr>
          <a:xfrm flipH="1">
            <a:off x="3934208" y="5826365"/>
            <a:ext cx="870419" cy="498648"/>
          </a:xfrm>
          <a:prstGeom prst="borderCallout1">
            <a:avLst>
              <a:gd name="adj1" fmla="val -11722"/>
              <a:gd name="adj2" fmla="val 50137"/>
              <a:gd name="adj3" fmla="val -96991"/>
              <a:gd name="adj4" fmla="val 51520"/>
            </a:avLst>
          </a:prstGeom>
          <a:noFill/>
          <a:ln>
            <a:solidFill>
              <a:srgbClr val="49A2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Mid</a:t>
            </a:r>
          </a:p>
          <a:p>
            <a:pPr algn="ctr"/>
            <a:r>
              <a:rPr lang="en-US" sz="1400" dirty="0">
                <a:solidFill>
                  <a:schemeClr val="tx1"/>
                </a:solidFill>
                <a:latin typeface="Arial" panose="020B0604020202020204" pitchFamily="34" charset="0"/>
                <a:cs typeface="Arial" panose="020B0604020202020204" pitchFamily="34" charset="0"/>
              </a:rPr>
              <a:t>2020s</a:t>
            </a:r>
          </a:p>
        </p:txBody>
      </p:sp>
      <p:sp>
        <p:nvSpPr>
          <p:cNvPr id="26" name="Callout: Line 25">
            <a:extLst>
              <a:ext uri="{FF2B5EF4-FFF2-40B4-BE49-F238E27FC236}">
                <a16:creationId xmlns:a16="http://schemas.microsoft.com/office/drawing/2014/main" id="{6D978A4E-6CC1-4845-A3D6-DB5D771D00C6}"/>
              </a:ext>
            </a:extLst>
          </p:cNvPr>
          <p:cNvSpPr/>
          <p:nvPr/>
        </p:nvSpPr>
        <p:spPr>
          <a:xfrm flipH="1">
            <a:off x="5644870" y="5826365"/>
            <a:ext cx="870419" cy="498648"/>
          </a:xfrm>
          <a:prstGeom prst="borderCallout1">
            <a:avLst>
              <a:gd name="adj1" fmla="val -11722"/>
              <a:gd name="adj2" fmla="val 50137"/>
              <a:gd name="adj3" fmla="val -96991"/>
              <a:gd name="adj4" fmla="val 51520"/>
            </a:avLst>
          </a:prstGeom>
          <a:noFill/>
          <a:ln>
            <a:solidFill>
              <a:srgbClr val="49A2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Early</a:t>
            </a:r>
          </a:p>
          <a:p>
            <a:pPr algn="ctr"/>
            <a:r>
              <a:rPr lang="en-US" sz="1400" dirty="0">
                <a:solidFill>
                  <a:schemeClr val="tx1"/>
                </a:solidFill>
                <a:latin typeface="Arial" panose="020B0604020202020204" pitchFamily="34" charset="0"/>
                <a:cs typeface="Arial" panose="020B0604020202020204" pitchFamily="34" charset="0"/>
              </a:rPr>
              <a:t>2030s</a:t>
            </a:r>
          </a:p>
        </p:txBody>
      </p:sp>
      <p:sp>
        <p:nvSpPr>
          <p:cNvPr id="27" name="Callout: Line 26">
            <a:extLst>
              <a:ext uri="{FF2B5EF4-FFF2-40B4-BE49-F238E27FC236}">
                <a16:creationId xmlns:a16="http://schemas.microsoft.com/office/drawing/2014/main" id="{0F97E7D4-373E-4ADF-80B4-C4769CFBD042}"/>
              </a:ext>
            </a:extLst>
          </p:cNvPr>
          <p:cNvSpPr/>
          <p:nvPr/>
        </p:nvSpPr>
        <p:spPr>
          <a:xfrm flipH="1">
            <a:off x="7355532" y="5826365"/>
            <a:ext cx="870419" cy="498648"/>
          </a:xfrm>
          <a:prstGeom prst="borderCallout1">
            <a:avLst>
              <a:gd name="adj1" fmla="val -11722"/>
              <a:gd name="adj2" fmla="val 50137"/>
              <a:gd name="adj3" fmla="val -96991"/>
              <a:gd name="adj4" fmla="val 51520"/>
            </a:avLst>
          </a:prstGeom>
          <a:noFill/>
          <a:ln>
            <a:solidFill>
              <a:srgbClr val="49A2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Mid</a:t>
            </a:r>
          </a:p>
          <a:p>
            <a:pPr algn="ctr"/>
            <a:r>
              <a:rPr lang="en-US" sz="1400" dirty="0">
                <a:solidFill>
                  <a:schemeClr val="tx1"/>
                </a:solidFill>
                <a:latin typeface="Arial" panose="020B0604020202020204" pitchFamily="34" charset="0"/>
                <a:cs typeface="Arial" panose="020B0604020202020204" pitchFamily="34" charset="0"/>
              </a:rPr>
              <a:t>2030s</a:t>
            </a:r>
          </a:p>
        </p:txBody>
      </p:sp>
      <p:sp>
        <p:nvSpPr>
          <p:cNvPr id="28" name="Callout: Line 27">
            <a:extLst>
              <a:ext uri="{FF2B5EF4-FFF2-40B4-BE49-F238E27FC236}">
                <a16:creationId xmlns:a16="http://schemas.microsoft.com/office/drawing/2014/main" id="{083D506B-243C-4952-AE1F-C033CD1152D9}"/>
              </a:ext>
            </a:extLst>
          </p:cNvPr>
          <p:cNvSpPr/>
          <p:nvPr/>
        </p:nvSpPr>
        <p:spPr>
          <a:xfrm flipH="1">
            <a:off x="9066195" y="5826365"/>
            <a:ext cx="870419" cy="498648"/>
          </a:xfrm>
          <a:prstGeom prst="borderCallout1">
            <a:avLst>
              <a:gd name="adj1" fmla="val -11722"/>
              <a:gd name="adj2" fmla="val 50137"/>
              <a:gd name="adj3" fmla="val -96991"/>
              <a:gd name="adj4" fmla="val 51520"/>
            </a:avLst>
          </a:prstGeom>
          <a:noFill/>
          <a:ln>
            <a:solidFill>
              <a:srgbClr val="49A2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Early</a:t>
            </a:r>
          </a:p>
          <a:p>
            <a:pPr algn="ctr"/>
            <a:r>
              <a:rPr lang="en-US" sz="1400" dirty="0">
                <a:solidFill>
                  <a:schemeClr val="tx1"/>
                </a:solidFill>
                <a:latin typeface="Arial" panose="020B0604020202020204" pitchFamily="34" charset="0"/>
                <a:cs typeface="Arial" panose="020B0604020202020204" pitchFamily="34" charset="0"/>
              </a:rPr>
              <a:t>2040s</a:t>
            </a:r>
          </a:p>
        </p:txBody>
      </p:sp>
      <p:sp>
        <p:nvSpPr>
          <p:cNvPr id="30" name="Callout: Line 29">
            <a:extLst>
              <a:ext uri="{FF2B5EF4-FFF2-40B4-BE49-F238E27FC236}">
                <a16:creationId xmlns:a16="http://schemas.microsoft.com/office/drawing/2014/main" id="{E62EC82E-5780-4F02-8806-D42196BFE8BE}"/>
              </a:ext>
            </a:extLst>
          </p:cNvPr>
          <p:cNvSpPr/>
          <p:nvPr/>
        </p:nvSpPr>
        <p:spPr>
          <a:xfrm flipH="1">
            <a:off x="10776859" y="5826365"/>
            <a:ext cx="870419" cy="498648"/>
          </a:xfrm>
          <a:prstGeom prst="borderCallout1">
            <a:avLst>
              <a:gd name="adj1" fmla="val -11722"/>
              <a:gd name="adj2" fmla="val 50137"/>
              <a:gd name="adj3" fmla="val -96991"/>
              <a:gd name="adj4" fmla="val 51520"/>
            </a:avLst>
          </a:prstGeom>
          <a:noFill/>
          <a:ln>
            <a:solidFill>
              <a:srgbClr val="49A2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Mid</a:t>
            </a:r>
          </a:p>
          <a:p>
            <a:pPr algn="ctr"/>
            <a:r>
              <a:rPr lang="en-US" sz="1400" dirty="0">
                <a:solidFill>
                  <a:schemeClr val="tx1"/>
                </a:solidFill>
                <a:latin typeface="Arial" panose="020B0604020202020204" pitchFamily="34" charset="0"/>
                <a:cs typeface="Arial" panose="020B0604020202020204" pitchFamily="34" charset="0"/>
              </a:rPr>
              <a:t>2040s</a:t>
            </a:r>
          </a:p>
        </p:txBody>
      </p:sp>
      <p:sp>
        <p:nvSpPr>
          <p:cNvPr id="37" name="Rectangle: Rounded Corners 36">
            <a:extLst>
              <a:ext uri="{FF2B5EF4-FFF2-40B4-BE49-F238E27FC236}">
                <a16:creationId xmlns:a16="http://schemas.microsoft.com/office/drawing/2014/main" id="{EBA5860D-B09E-41B9-8739-828D7B3FE4D3}"/>
              </a:ext>
            </a:extLst>
          </p:cNvPr>
          <p:cNvSpPr/>
          <p:nvPr/>
        </p:nvSpPr>
        <p:spPr>
          <a:xfrm>
            <a:off x="840633" y="1292766"/>
            <a:ext cx="1723402" cy="1008140"/>
          </a:xfrm>
          <a:prstGeom prst="roundRect">
            <a:avLst>
              <a:gd name="adj" fmla="val 0"/>
            </a:avLst>
          </a:prstGeom>
          <a:solidFill>
            <a:srgbClr val="314091">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Potential Early Action Projects</a:t>
            </a:r>
          </a:p>
        </p:txBody>
      </p:sp>
      <p:sp>
        <p:nvSpPr>
          <p:cNvPr id="38" name="Rectangle: Rounded Corners 37">
            <a:extLst>
              <a:ext uri="{FF2B5EF4-FFF2-40B4-BE49-F238E27FC236}">
                <a16:creationId xmlns:a16="http://schemas.microsoft.com/office/drawing/2014/main" id="{E9ED75F1-855A-48F9-971B-828C8444C88E}"/>
              </a:ext>
            </a:extLst>
          </p:cNvPr>
          <p:cNvSpPr/>
          <p:nvPr/>
        </p:nvSpPr>
        <p:spPr>
          <a:xfrm>
            <a:off x="1963584" y="2717944"/>
            <a:ext cx="1747854" cy="1015207"/>
          </a:xfrm>
          <a:prstGeom prst="roundRect">
            <a:avLst>
              <a:gd name="adj" fmla="val 0"/>
            </a:avLst>
          </a:prstGeom>
          <a:solidFill>
            <a:srgbClr val="314091">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Near-term Projects</a:t>
            </a:r>
          </a:p>
        </p:txBody>
      </p:sp>
      <p:sp>
        <p:nvSpPr>
          <p:cNvPr id="39" name="Rectangle: Rounded Corners 38">
            <a:extLst>
              <a:ext uri="{FF2B5EF4-FFF2-40B4-BE49-F238E27FC236}">
                <a16:creationId xmlns:a16="http://schemas.microsoft.com/office/drawing/2014/main" id="{494026D8-3585-4D92-B5B2-A61FCF0403EB}"/>
              </a:ext>
            </a:extLst>
          </p:cNvPr>
          <p:cNvSpPr/>
          <p:nvPr/>
        </p:nvSpPr>
        <p:spPr>
          <a:xfrm>
            <a:off x="2523416" y="4228022"/>
            <a:ext cx="1761462" cy="1015207"/>
          </a:xfrm>
          <a:prstGeom prst="roundRect">
            <a:avLst>
              <a:gd name="adj" fmla="val 0"/>
            </a:avLst>
          </a:prstGeom>
          <a:solidFill>
            <a:srgbClr val="314091">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Long-term Projects</a:t>
            </a:r>
          </a:p>
        </p:txBody>
      </p:sp>
      <p:cxnSp>
        <p:nvCxnSpPr>
          <p:cNvPr id="5" name="Straight Connector 4">
            <a:extLst>
              <a:ext uri="{FF2B5EF4-FFF2-40B4-BE49-F238E27FC236}">
                <a16:creationId xmlns:a16="http://schemas.microsoft.com/office/drawing/2014/main" id="{992FBDBD-D9CA-468A-A63A-9407092257FB}"/>
              </a:ext>
            </a:extLst>
          </p:cNvPr>
          <p:cNvCxnSpPr>
            <a:cxnSpLocks/>
          </p:cNvCxnSpPr>
          <p:nvPr/>
        </p:nvCxnSpPr>
        <p:spPr>
          <a:xfrm>
            <a:off x="2653216" y="1292766"/>
            <a:ext cx="0" cy="1008140"/>
          </a:xfrm>
          <a:prstGeom prst="line">
            <a:avLst/>
          </a:prstGeom>
          <a:ln w="38100">
            <a:solidFill>
              <a:srgbClr val="A35CA3"/>
            </a:solidFill>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FAC9F089-5478-4E71-ABE5-82C021F151F2}"/>
              </a:ext>
            </a:extLst>
          </p:cNvPr>
          <p:cNvSpPr/>
          <p:nvPr/>
        </p:nvSpPr>
        <p:spPr>
          <a:xfrm>
            <a:off x="2752128" y="1536496"/>
            <a:ext cx="1358079" cy="520681"/>
          </a:xfrm>
          <a:prstGeom prst="roundRect">
            <a:avLst>
              <a:gd name="adj" fmla="val 0"/>
            </a:avLst>
          </a:prstGeom>
          <a:solidFill>
            <a:srgbClr val="5655A5">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Environmental Studies</a:t>
            </a:r>
          </a:p>
        </p:txBody>
      </p:sp>
      <p:sp>
        <p:nvSpPr>
          <p:cNvPr id="41" name="Rectangle: Rounded Corners 40">
            <a:extLst>
              <a:ext uri="{FF2B5EF4-FFF2-40B4-BE49-F238E27FC236}">
                <a16:creationId xmlns:a16="http://schemas.microsoft.com/office/drawing/2014/main" id="{32E77DA9-23CD-492E-B3DF-47126D5188EE}"/>
              </a:ext>
            </a:extLst>
          </p:cNvPr>
          <p:cNvSpPr/>
          <p:nvPr/>
        </p:nvSpPr>
        <p:spPr>
          <a:xfrm>
            <a:off x="4151531" y="1529077"/>
            <a:ext cx="987528" cy="535518"/>
          </a:xfrm>
          <a:prstGeom prst="roundRect">
            <a:avLst>
              <a:gd name="adj" fmla="val 50000"/>
            </a:avLst>
          </a:prstGeom>
          <a:solidFill>
            <a:srgbClr val="49A2DA">
              <a:alpha val="25000"/>
            </a:srgb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Initiate Projects</a:t>
            </a:r>
          </a:p>
        </p:txBody>
      </p:sp>
      <p:sp>
        <p:nvSpPr>
          <p:cNvPr id="42" name="Rectangle: Rounded Corners 41">
            <a:extLst>
              <a:ext uri="{FF2B5EF4-FFF2-40B4-BE49-F238E27FC236}">
                <a16:creationId xmlns:a16="http://schemas.microsoft.com/office/drawing/2014/main" id="{97B6C778-79E6-407A-973D-7FD8E2C1CFD7}"/>
              </a:ext>
            </a:extLst>
          </p:cNvPr>
          <p:cNvSpPr/>
          <p:nvPr/>
        </p:nvSpPr>
        <p:spPr>
          <a:xfrm>
            <a:off x="5180382" y="1536496"/>
            <a:ext cx="1258265" cy="520681"/>
          </a:xfrm>
          <a:prstGeom prst="roundRect">
            <a:avLst>
              <a:gd name="adj" fmla="val 0"/>
            </a:avLst>
          </a:prstGeom>
          <a:solidFill>
            <a:srgbClr val="A35CA3">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Construction</a:t>
            </a:r>
          </a:p>
        </p:txBody>
      </p:sp>
      <p:sp>
        <p:nvSpPr>
          <p:cNvPr id="44" name="Rectangle: Rounded Corners 43">
            <a:extLst>
              <a:ext uri="{FF2B5EF4-FFF2-40B4-BE49-F238E27FC236}">
                <a16:creationId xmlns:a16="http://schemas.microsoft.com/office/drawing/2014/main" id="{F8646236-4803-49D2-BF91-33761E7A7915}"/>
              </a:ext>
            </a:extLst>
          </p:cNvPr>
          <p:cNvSpPr/>
          <p:nvPr/>
        </p:nvSpPr>
        <p:spPr>
          <a:xfrm>
            <a:off x="3899718" y="2940406"/>
            <a:ext cx="1358079" cy="520681"/>
          </a:xfrm>
          <a:prstGeom prst="roundRect">
            <a:avLst>
              <a:gd name="adj" fmla="val 0"/>
            </a:avLst>
          </a:prstGeom>
          <a:solidFill>
            <a:srgbClr val="5655A5">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Environmental Studies</a:t>
            </a:r>
          </a:p>
        </p:txBody>
      </p:sp>
      <p:sp>
        <p:nvSpPr>
          <p:cNvPr id="45" name="Rectangle: Rounded Corners 44">
            <a:extLst>
              <a:ext uri="{FF2B5EF4-FFF2-40B4-BE49-F238E27FC236}">
                <a16:creationId xmlns:a16="http://schemas.microsoft.com/office/drawing/2014/main" id="{E093D0BA-201B-4D9C-9828-7046EF8F47AB}"/>
              </a:ext>
            </a:extLst>
          </p:cNvPr>
          <p:cNvSpPr/>
          <p:nvPr/>
        </p:nvSpPr>
        <p:spPr>
          <a:xfrm>
            <a:off x="5317562" y="2932987"/>
            <a:ext cx="987528" cy="535518"/>
          </a:xfrm>
          <a:prstGeom prst="roundRect">
            <a:avLst>
              <a:gd name="adj" fmla="val 50000"/>
            </a:avLst>
          </a:prstGeom>
          <a:solidFill>
            <a:srgbClr val="49A2DA">
              <a:alpha val="25000"/>
            </a:srgb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Initiate Projects</a:t>
            </a:r>
          </a:p>
        </p:txBody>
      </p:sp>
      <p:sp>
        <p:nvSpPr>
          <p:cNvPr id="46" name="Rectangle: Rounded Corners 45">
            <a:extLst>
              <a:ext uri="{FF2B5EF4-FFF2-40B4-BE49-F238E27FC236}">
                <a16:creationId xmlns:a16="http://schemas.microsoft.com/office/drawing/2014/main" id="{B410B41E-6361-4026-8D5F-605C9C0F819A}"/>
              </a:ext>
            </a:extLst>
          </p:cNvPr>
          <p:cNvSpPr/>
          <p:nvPr/>
        </p:nvSpPr>
        <p:spPr>
          <a:xfrm>
            <a:off x="6364854" y="2940406"/>
            <a:ext cx="1258265" cy="520681"/>
          </a:xfrm>
          <a:prstGeom prst="roundRect">
            <a:avLst>
              <a:gd name="adj" fmla="val 2947"/>
            </a:avLst>
          </a:prstGeom>
          <a:solidFill>
            <a:srgbClr val="A35CA3">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Construction</a:t>
            </a:r>
          </a:p>
        </p:txBody>
      </p:sp>
      <p:cxnSp>
        <p:nvCxnSpPr>
          <p:cNvPr id="50" name="Straight Connector 49">
            <a:extLst>
              <a:ext uri="{FF2B5EF4-FFF2-40B4-BE49-F238E27FC236}">
                <a16:creationId xmlns:a16="http://schemas.microsoft.com/office/drawing/2014/main" id="{90C87D4A-1DAC-480B-99D0-68139976DE8B}"/>
              </a:ext>
            </a:extLst>
          </p:cNvPr>
          <p:cNvCxnSpPr>
            <a:cxnSpLocks/>
          </p:cNvCxnSpPr>
          <p:nvPr/>
        </p:nvCxnSpPr>
        <p:spPr>
          <a:xfrm>
            <a:off x="3816516" y="2732232"/>
            <a:ext cx="0" cy="1015207"/>
          </a:xfrm>
          <a:prstGeom prst="line">
            <a:avLst/>
          </a:prstGeom>
          <a:ln w="38100">
            <a:solidFill>
              <a:srgbClr val="A35CA3"/>
            </a:solidFill>
          </a:ln>
        </p:spPr>
        <p:style>
          <a:lnRef idx="1">
            <a:schemeClr val="accent1"/>
          </a:lnRef>
          <a:fillRef idx="0">
            <a:schemeClr val="accent1"/>
          </a:fillRef>
          <a:effectRef idx="0">
            <a:schemeClr val="accent1"/>
          </a:effectRef>
          <a:fontRef idx="minor">
            <a:schemeClr val="tx1"/>
          </a:fontRef>
        </p:style>
      </p:cxnSp>
      <p:sp>
        <p:nvSpPr>
          <p:cNvPr id="51" name="Rectangle: Rounded Corners 50">
            <a:extLst>
              <a:ext uri="{FF2B5EF4-FFF2-40B4-BE49-F238E27FC236}">
                <a16:creationId xmlns:a16="http://schemas.microsoft.com/office/drawing/2014/main" id="{53C4CD95-95A8-40B0-9844-28E9EA84B2D9}"/>
              </a:ext>
            </a:extLst>
          </p:cNvPr>
          <p:cNvSpPr/>
          <p:nvPr/>
        </p:nvSpPr>
        <p:spPr>
          <a:xfrm>
            <a:off x="4462728" y="4502521"/>
            <a:ext cx="1570189" cy="520681"/>
          </a:xfrm>
          <a:prstGeom prst="roundRect">
            <a:avLst>
              <a:gd name="adj" fmla="val 0"/>
            </a:avLst>
          </a:prstGeom>
          <a:solidFill>
            <a:srgbClr val="5655A5">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Environmental Studies</a:t>
            </a:r>
          </a:p>
        </p:txBody>
      </p:sp>
      <p:sp>
        <p:nvSpPr>
          <p:cNvPr id="52" name="Rectangle: Rounded Corners 51">
            <a:extLst>
              <a:ext uri="{FF2B5EF4-FFF2-40B4-BE49-F238E27FC236}">
                <a16:creationId xmlns:a16="http://schemas.microsoft.com/office/drawing/2014/main" id="{0B00EBD4-19E5-400D-9B7A-A10A22B9DE5A}"/>
              </a:ext>
            </a:extLst>
          </p:cNvPr>
          <p:cNvSpPr/>
          <p:nvPr/>
        </p:nvSpPr>
        <p:spPr>
          <a:xfrm>
            <a:off x="6118149" y="4170333"/>
            <a:ext cx="1557461" cy="535518"/>
          </a:xfrm>
          <a:prstGeom prst="roundRect">
            <a:avLst>
              <a:gd name="adj" fmla="val 50000"/>
            </a:avLst>
          </a:prstGeom>
          <a:solidFill>
            <a:srgbClr val="49A2DA">
              <a:alpha val="25000"/>
            </a:srgb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Initiate Projects</a:t>
            </a:r>
          </a:p>
          <a:p>
            <a:pPr algn="ctr"/>
            <a:r>
              <a:rPr lang="en-US" sz="1400" dirty="0">
                <a:solidFill>
                  <a:schemeClr val="tx1"/>
                </a:solidFill>
                <a:latin typeface="Arial" panose="020B0604020202020204" pitchFamily="34" charset="0"/>
                <a:cs typeface="Arial" panose="020B0604020202020204" pitchFamily="34" charset="0"/>
              </a:rPr>
              <a:t>Phase 1</a:t>
            </a:r>
          </a:p>
        </p:txBody>
      </p:sp>
      <p:sp>
        <p:nvSpPr>
          <p:cNvPr id="53" name="Rectangle: Rounded Corners 52">
            <a:extLst>
              <a:ext uri="{FF2B5EF4-FFF2-40B4-BE49-F238E27FC236}">
                <a16:creationId xmlns:a16="http://schemas.microsoft.com/office/drawing/2014/main" id="{913FACEA-5AB1-4567-BBC5-0F5549EA4901}"/>
              </a:ext>
            </a:extLst>
          </p:cNvPr>
          <p:cNvSpPr/>
          <p:nvPr/>
        </p:nvSpPr>
        <p:spPr>
          <a:xfrm>
            <a:off x="7791244" y="4177752"/>
            <a:ext cx="1600649" cy="520681"/>
          </a:xfrm>
          <a:prstGeom prst="roundRect">
            <a:avLst>
              <a:gd name="adj" fmla="val 0"/>
            </a:avLst>
          </a:prstGeom>
          <a:solidFill>
            <a:srgbClr val="A35CA3">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Construction</a:t>
            </a:r>
          </a:p>
        </p:txBody>
      </p:sp>
      <p:sp>
        <p:nvSpPr>
          <p:cNvPr id="54" name="Rectangle: Rounded Corners 53">
            <a:extLst>
              <a:ext uri="{FF2B5EF4-FFF2-40B4-BE49-F238E27FC236}">
                <a16:creationId xmlns:a16="http://schemas.microsoft.com/office/drawing/2014/main" id="{2EADE20B-EF4A-4818-A847-21EEDE745CA7}"/>
              </a:ext>
            </a:extLst>
          </p:cNvPr>
          <p:cNvSpPr/>
          <p:nvPr/>
        </p:nvSpPr>
        <p:spPr>
          <a:xfrm>
            <a:off x="6096000" y="4822378"/>
            <a:ext cx="3306611" cy="535518"/>
          </a:xfrm>
          <a:prstGeom prst="roundRect">
            <a:avLst>
              <a:gd name="adj" fmla="val 50000"/>
            </a:avLst>
          </a:prstGeom>
          <a:solidFill>
            <a:srgbClr val="49A2DA">
              <a:alpha val="25000"/>
            </a:srgb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Initiate Projects</a:t>
            </a:r>
          </a:p>
          <a:p>
            <a:pPr algn="ctr"/>
            <a:r>
              <a:rPr lang="en-US" sz="1400" dirty="0">
                <a:solidFill>
                  <a:schemeClr val="tx1"/>
                </a:solidFill>
                <a:latin typeface="Arial" panose="020B0604020202020204" pitchFamily="34" charset="0"/>
                <a:cs typeface="Arial" panose="020B0604020202020204" pitchFamily="34" charset="0"/>
              </a:rPr>
              <a:t>Phase 2</a:t>
            </a:r>
          </a:p>
        </p:txBody>
      </p:sp>
      <p:sp>
        <p:nvSpPr>
          <p:cNvPr id="55" name="Rectangle: Rounded Corners 54">
            <a:extLst>
              <a:ext uri="{FF2B5EF4-FFF2-40B4-BE49-F238E27FC236}">
                <a16:creationId xmlns:a16="http://schemas.microsoft.com/office/drawing/2014/main" id="{711C39B8-7C80-4258-A7FC-218F689D3628}"/>
              </a:ext>
            </a:extLst>
          </p:cNvPr>
          <p:cNvSpPr/>
          <p:nvPr/>
        </p:nvSpPr>
        <p:spPr>
          <a:xfrm>
            <a:off x="9515281" y="4823521"/>
            <a:ext cx="1698050" cy="520681"/>
          </a:xfrm>
          <a:prstGeom prst="roundRect">
            <a:avLst>
              <a:gd name="adj" fmla="val 0"/>
            </a:avLst>
          </a:prstGeom>
          <a:solidFill>
            <a:srgbClr val="A35CA3">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Construction</a:t>
            </a:r>
          </a:p>
        </p:txBody>
      </p:sp>
      <p:cxnSp>
        <p:nvCxnSpPr>
          <p:cNvPr id="56" name="Straight Connector 55">
            <a:extLst>
              <a:ext uri="{FF2B5EF4-FFF2-40B4-BE49-F238E27FC236}">
                <a16:creationId xmlns:a16="http://schemas.microsoft.com/office/drawing/2014/main" id="{44910D45-E843-4F7B-874D-F638030436BE}"/>
              </a:ext>
            </a:extLst>
          </p:cNvPr>
          <p:cNvCxnSpPr>
            <a:cxnSpLocks/>
          </p:cNvCxnSpPr>
          <p:nvPr/>
        </p:nvCxnSpPr>
        <p:spPr>
          <a:xfrm>
            <a:off x="4370681" y="4265330"/>
            <a:ext cx="0" cy="995063"/>
          </a:xfrm>
          <a:prstGeom prst="line">
            <a:avLst/>
          </a:prstGeom>
          <a:ln w="38100">
            <a:solidFill>
              <a:srgbClr val="A35CA3"/>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2179E57-B573-464F-A8C1-AC2502B61657}"/>
              </a:ext>
            </a:extLst>
          </p:cNvPr>
          <p:cNvCxnSpPr>
            <a:cxnSpLocks/>
          </p:cNvCxnSpPr>
          <p:nvPr/>
        </p:nvCxnSpPr>
        <p:spPr>
          <a:xfrm>
            <a:off x="934688" y="2509425"/>
            <a:ext cx="1036352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2531A1DF-CFEF-4362-AEF5-027DE1D85F2B}"/>
              </a:ext>
            </a:extLst>
          </p:cNvPr>
          <p:cNvCxnSpPr>
            <a:cxnSpLocks/>
          </p:cNvCxnSpPr>
          <p:nvPr/>
        </p:nvCxnSpPr>
        <p:spPr>
          <a:xfrm>
            <a:off x="884531" y="3941670"/>
            <a:ext cx="10363524"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0150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29171"/>
            <a:ext cx="10972800" cy="599542"/>
          </a:xfrm>
        </p:spPr>
        <p:txBody>
          <a:bodyPr>
            <a:noAutofit/>
          </a:bodyPr>
          <a:lstStyle/>
          <a:p>
            <a:r>
              <a:rPr lang="en-US" sz="3600" dirty="0">
                <a:solidFill>
                  <a:schemeClr val="tx1"/>
                </a:solidFill>
              </a:rPr>
              <a:t>The</a:t>
            </a:r>
            <a:r>
              <a:rPr lang="en-US" sz="3600" dirty="0"/>
              <a:t> </a:t>
            </a:r>
            <a:r>
              <a:rPr lang="en-US" sz="3600" i="1" dirty="0">
                <a:solidFill>
                  <a:srgbClr val="A35CA3"/>
                </a:solidFill>
              </a:rPr>
              <a:t>New Mix </a:t>
            </a:r>
            <a:r>
              <a:rPr lang="en-US" sz="3600" dirty="0">
                <a:solidFill>
                  <a:schemeClr val="tx1"/>
                </a:solidFill>
              </a:rPr>
              <a:t>Leadership Team</a:t>
            </a:r>
          </a:p>
        </p:txBody>
      </p:sp>
      <p:sp>
        <p:nvSpPr>
          <p:cNvPr id="6" name="TextBox 5">
            <a:extLst>
              <a:ext uri="{FF2B5EF4-FFF2-40B4-BE49-F238E27FC236}">
                <a16:creationId xmlns:a16="http://schemas.microsoft.com/office/drawing/2014/main" id="{0455338D-AE9E-4D20-9881-459B90238FA3}"/>
              </a:ext>
            </a:extLst>
          </p:cNvPr>
          <p:cNvSpPr txBox="1"/>
          <p:nvPr/>
        </p:nvSpPr>
        <p:spPr>
          <a:xfrm>
            <a:off x="6627444" y="1643721"/>
            <a:ext cx="5092587" cy="4462760"/>
          </a:xfrm>
          <a:prstGeom prst="rect">
            <a:avLst/>
          </a:prstGeom>
          <a:noFill/>
        </p:spPr>
        <p:txBody>
          <a:bodyPr wrap="square" lIns="91440" tIns="45720" rIns="91440" bIns="45720" rtlCol="0" anchor="t">
            <a:spAutoFit/>
          </a:bodyPr>
          <a:lstStyle/>
          <a:p>
            <a:pPr>
              <a:spcAft>
                <a:spcPts val="600"/>
              </a:spcAft>
            </a:pPr>
            <a:r>
              <a:rPr lang="en-US" sz="1600" b="1" dirty="0">
                <a:latin typeface="Arial" panose="020B0604020202020204" pitchFamily="34" charset="0"/>
                <a:cs typeface="Arial" panose="020B0604020202020204" pitchFamily="34" charset="0"/>
              </a:rPr>
              <a:t>Connecticut Department of Transportation</a:t>
            </a:r>
          </a:p>
          <a:p>
            <a:pPr marL="342900" indent="-342900">
              <a:spcAft>
                <a:spcPts val="600"/>
              </a:spcAft>
              <a:buFont typeface="Arial" panose="020B0604020202020204" pitchFamily="34" charset="0"/>
              <a:buChar char="•"/>
            </a:pPr>
            <a:r>
              <a:rPr lang="en-US" sz="1600" dirty="0">
                <a:latin typeface="Arial"/>
                <a:cs typeface="Arial"/>
              </a:rPr>
              <a:t>Michael Calabrese, PE, </a:t>
            </a:r>
            <a:r>
              <a:rPr lang="en-US" dirty="0"/>
              <a:t>Division Chief of Highway Design</a:t>
            </a:r>
            <a:endParaRPr lang="en-US" sz="1600" dirty="0">
              <a:ea typeface="+mn-lt"/>
              <a:cs typeface="+mn-lt"/>
            </a:endParaRPr>
          </a:p>
          <a:p>
            <a:pPr marL="342900" indent="-342900">
              <a:spcAft>
                <a:spcPts val="600"/>
              </a:spcAft>
              <a:buFont typeface="Arial" panose="020B0604020202020204" pitchFamily="34" charset="0"/>
              <a:buChar char="•"/>
            </a:pPr>
            <a:r>
              <a:rPr lang="en-US" sz="1600" dirty="0">
                <a:latin typeface="Arial"/>
                <a:cs typeface="Arial"/>
              </a:rPr>
              <a:t>Scott Roberts, PE, Project Manager</a:t>
            </a:r>
          </a:p>
          <a:p>
            <a:pPr marL="342900" indent="-342900">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Jonathan Dean, PE, Project Engineer</a:t>
            </a:r>
          </a:p>
          <a:p>
            <a:pPr>
              <a:spcAft>
                <a:spcPts val="600"/>
              </a:spcAft>
            </a:pPr>
            <a:endParaRPr lang="en-US" sz="1600" dirty="0">
              <a:latin typeface="Arial" panose="020B0604020202020204" pitchFamily="34" charset="0"/>
              <a:cs typeface="Arial" panose="020B0604020202020204" pitchFamily="34" charset="0"/>
            </a:endParaRPr>
          </a:p>
          <a:p>
            <a:pPr>
              <a:spcAft>
                <a:spcPts val="600"/>
              </a:spcAft>
            </a:pPr>
            <a:r>
              <a:rPr lang="en-US" sz="1600" b="1" dirty="0">
                <a:latin typeface="Arial" panose="020B0604020202020204" pitchFamily="34" charset="0"/>
                <a:cs typeface="Arial" panose="020B0604020202020204" pitchFamily="34" charset="0"/>
              </a:rPr>
              <a:t>HNTB Corporation</a:t>
            </a:r>
          </a:p>
          <a:p>
            <a:pPr marL="342900" indent="-342900">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Jacob Argiro, PE, Project Manager</a:t>
            </a:r>
          </a:p>
          <a:p>
            <a:pPr marL="342900" indent="-342900">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David Schweitzer, PE, Deputy Project Manager</a:t>
            </a:r>
          </a:p>
          <a:p>
            <a:pPr marL="342900" indent="-342900">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Chris Fagan, PE, Project Engineer</a:t>
            </a:r>
          </a:p>
          <a:p>
            <a:pPr marL="342900" indent="-342900">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Anna Mariotti, Public Information &amp; Communications</a:t>
            </a:r>
          </a:p>
          <a:p>
            <a:endParaRPr lang="en-US" sz="2000" dirty="0">
              <a:solidFill>
                <a:schemeClr val="tx1">
                  <a:lumMod val="75000"/>
                  <a:lumOff val="25000"/>
                </a:schemeClr>
              </a:solidFill>
              <a:latin typeface="Arial" panose="020B0604020202020204" pitchFamily="34" charset="0"/>
              <a:cs typeface="Arial" panose="020B0604020202020204" pitchFamily="34" charset="0"/>
            </a:endParaRPr>
          </a:p>
          <a:p>
            <a:endParaRPr lang="en-US"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5" name="Picture 4" descr="A view of a city&#10;&#10;Description automatically generated">
            <a:extLst>
              <a:ext uri="{FF2B5EF4-FFF2-40B4-BE49-F238E27FC236}">
                <a16:creationId xmlns:a16="http://schemas.microsoft.com/office/drawing/2014/main" id="{D7B5CD78-D5A5-47D5-8F7E-1B5569A6FFE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r="-216"/>
          <a:stretch/>
        </p:blipFill>
        <p:spPr>
          <a:xfrm>
            <a:off x="924366" y="1703365"/>
            <a:ext cx="5289621" cy="4343473"/>
          </a:xfrm>
          <a:prstGeom prst="rect">
            <a:avLst/>
          </a:prstGeom>
          <a:ln w="38100">
            <a:solidFill>
              <a:srgbClr val="314091"/>
            </a:solidFill>
          </a:ln>
        </p:spPr>
      </p:pic>
    </p:spTree>
    <p:extLst>
      <p:ext uri="{BB962C8B-B14F-4D97-AF65-F5344CB8AC3E}">
        <p14:creationId xmlns:p14="http://schemas.microsoft.com/office/powerpoint/2010/main" val="1408567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C1A79D-9F9A-48AB-8252-C16170933DA8}"/>
              </a:ext>
            </a:extLst>
          </p:cNvPr>
          <p:cNvSpPr>
            <a:spLocks noGrp="1"/>
          </p:cNvSpPr>
          <p:nvPr>
            <p:ph type="title"/>
          </p:nvPr>
        </p:nvSpPr>
        <p:spPr>
          <a:xfrm>
            <a:off x="631749" y="532072"/>
            <a:ext cx="10972800" cy="590931"/>
          </a:xfrm>
        </p:spPr>
        <p:txBody>
          <a:bodyPr>
            <a:spAutoFit/>
          </a:bodyPr>
          <a:lstStyle/>
          <a:p>
            <a:r>
              <a:rPr lang="en-US" sz="3600" dirty="0">
                <a:solidFill>
                  <a:schemeClr val="tx1"/>
                </a:solidFill>
              </a:rPr>
              <a:t>General Nature of Anticipated Projects</a:t>
            </a:r>
          </a:p>
        </p:txBody>
      </p:sp>
      <p:pic>
        <p:nvPicPr>
          <p:cNvPr id="10" name="Picture 9" descr="A picture containing text, highway&#10;&#10;Description automatically generated">
            <a:extLst>
              <a:ext uri="{FF2B5EF4-FFF2-40B4-BE49-F238E27FC236}">
                <a16:creationId xmlns:a16="http://schemas.microsoft.com/office/drawing/2014/main" id="{EE8B5ADD-68C7-4ABD-B062-C3FF0566A9F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rot="16200000">
            <a:off x="8435651" y="2180855"/>
            <a:ext cx="3086100" cy="3086100"/>
          </a:xfrm>
          <a:prstGeom prst="rect">
            <a:avLst/>
          </a:prstGeom>
          <a:ln w="19050">
            <a:solidFill>
              <a:srgbClr val="314091"/>
            </a:solidFill>
          </a:ln>
        </p:spPr>
      </p:pic>
      <p:pic>
        <p:nvPicPr>
          <p:cNvPr id="6" name="Picture 5" descr="A picture containing graphical user interface&#10;&#10;Description automatically generated">
            <a:extLst>
              <a:ext uri="{FF2B5EF4-FFF2-40B4-BE49-F238E27FC236}">
                <a16:creationId xmlns:a16="http://schemas.microsoft.com/office/drawing/2014/main" id="{6AB8BF9E-4FDA-4A51-A774-7E63AE77CAC3}"/>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55090" y="3952507"/>
            <a:ext cx="3086100" cy="2207048"/>
          </a:xfrm>
          <a:prstGeom prst="rect">
            <a:avLst/>
          </a:prstGeom>
          <a:ln w="19050">
            <a:solidFill>
              <a:srgbClr val="314091"/>
            </a:solidFill>
          </a:ln>
        </p:spPr>
      </p:pic>
      <p:pic>
        <p:nvPicPr>
          <p:cNvPr id="12" name="Picture 11" descr="A picture containing text, indoor&#10;&#10;Description automatically generated">
            <a:extLst>
              <a:ext uri="{FF2B5EF4-FFF2-40B4-BE49-F238E27FC236}">
                <a16:creationId xmlns:a16="http://schemas.microsoft.com/office/drawing/2014/main" id="{E8D274C8-7D99-4A76-98AA-3F87F9B61657}"/>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755090" y="1236529"/>
            <a:ext cx="3086100" cy="2258777"/>
          </a:xfrm>
          <a:prstGeom prst="rect">
            <a:avLst/>
          </a:prstGeom>
          <a:ln w="19050">
            <a:solidFill>
              <a:srgbClr val="314091"/>
            </a:solidFill>
          </a:ln>
        </p:spPr>
      </p:pic>
      <p:sp>
        <p:nvSpPr>
          <p:cNvPr id="47" name="TextBox 46">
            <a:extLst>
              <a:ext uri="{FF2B5EF4-FFF2-40B4-BE49-F238E27FC236}">
                <a16:creationId xmlns:a16="http://schemas.microsoft.com/office/drawing/2014/main" id="{6773BFFD-2ACF-43EB-B92B-BCA8C08C855B}"/>
              </a:ext>
            </a:extLst>
          </p:cNvPr>
          <p:cNvSpPr txBox="1"/>
          <p:nvPr/>
        </p:nvSpPr>
        <p:spPr>
          <a:xfrm>
            <a:off x="4583940" y="4623012"/>
            <a:ext cx="3108960" cy="1015663"/>
          </a:xfrm>
          <a:prstGeom prst="rect">
            <a:avLst/>
          </a:prstGeom>
          <a:noFill/>
        </p:spPr>
        <p:txBody>
          <a:bodyPr wrap="square" lIns="91440" tIns="45720" rIns="91440" bIns="45720" rtlCol="0" anchor="t">
            <a:spAutoFit/>
          </a:bodyPr>
          <a:lstStyle/>
          <a:p>
            <a:pPr>
              <a:spcBef>
                <a:spcPts val="600"/>
              </a:spcBef>
              <a:tabLst>
                <a:tab pos="5029200" algn="r"/>
              </a:tabLst>
              <a:defRPr/>
            </a:pPr>
            <a:r>
              <a:rPr lang="en-US" sz="2000" b="1" u="sng" dirty="0">
                <a:latin typeface="Arial" panose="020B0604020202020204" pitchFamily="34" charset="0"/>
                <a:cs typeface="Arial" panose="020B0604020202020204" pitchFamily="34" charset="0"/>
              </a:rPr>
              <a:t>Long-Term Projects</a:t>
            </a:r>
          </a:p>
          <a:p>
            <a:pPr>
              <a:spcAft>
                <a:spcPts val="1200"/>
              </a:spcAft>
              <a:tabLst>
                <a:tab pos="5029200" algn="r"/>
              </a:tabLst>
              <a:defRPr/>
            </a:pPr>
            <a:r>
              <a:rPr lang="en-US" sz="2000" dirty="0">
                <a:latin typeface="Arial" panose="020B0604020202020204" pitchFamily="34" charset="0"/>
                <a:cs typeface="Arial" panose="020B0604020202020204" pitchFamily="34" charset="0"/>
              </a:rPr>
              <a:t>Reconstruction of core interchange structures</a:t>
            </a:r>
          </a:p>
        </p:txBody>
      </p:sp>
      <p:sp>
        <p:nvSpPr>
          <p:cNvPr id="61" name="TextBox 60">
            <a:extLst>
              <a:ext uri="{FF2B5EF4-FFF2-40B4-BE49-F238E27FC236}">
                <a16:creationId xmlns:a16="http://schemas.microsoft.com/office/drawing/2014/main" id="{DA8DFAB2-2681-4441-BBD0-F4F93922F0F3}"/>
              </a:ext>
            </a:extLst>
          </p:cNvPr>
          <p:cNvSpPr txBox="1"/>
          <p:nvPr/>
        </p:nvSpPr>
        <p:spPr>
          <a:xfrm>
            <a:off x="4583940" y="1809139"/>
            <a:ext cx="3108960" cy="1015663"/>
          </a:xfrm>
          <a:prstGeom prst="rect">
            <a:avLst/>
          </a:prstGeom>
          <a:noFill/>
        </p:spPr>
        <p:txBody>
          <a:bodyPr wrap="square" lIns="91440" tIns="45720" rIns="91440" bIns="45720" rtlCol="0" anchor="t">
            <a:spAutoFit/>
          </a:bodyPr>
          <a:lstStyle/>
          <a:p>
            <a:pPr>
              <a:spcBef>
                <a:spcPts val="600"/>
              </a:spcBef>
              <a:tabLst>
                <a:tab pos="5029200" algn="r"/>
              </a:tabLst>
              <a:defRPr/>
            </a:pPr>
            <a:r>
              <a:rPr lang="en-US" sz="2000" b="1" u="sng" dirty="0">
                <a:latin typeface="Arial" panose="020B0604020202020204" pitchFamily="34" charset="0"/>
                <a:cs typeface="Arial" panose="020B0604020202020204" pitchFamily="34" charset="0"/>
              </a:rPr>
              <a:t>Early Action Projects</a:t>
            </a:r>
          </a:p>
          <a:p>
            <a:pPr>
              <a:spcAft>
                <a:spcPts val="1200"/>
              </a:spcAft>
              <a:tabLst>
                <a:tab pos="5029200" algn="r"/>
              </a:tabLst>
              <a:defRPr/>
            </a:pPr>
            <a:r>
              <a:rPr lang="en-US" sz="2000" dirty="0">
                <a:latin typeface="Arial" panose="020B0604020202020204" pitchFamily="34" charset="0"/>
                <a:cs typeface="Arial" panose="020B0604020202020204" pitchFamily="34" charset="0"/>
              </a:rPr>
              <a:t>Improvements to local roads and intersections</a:t>
            </a:r>
          </a:p>
        </p:txBody>
      </p:sp>
      <p:sp>
        <p:nvSpPr>
          <p:cNvPr id="62" name="TextBox 61">
            <a:extLst>
              <a:ext uri="{FF2B5EF4-FFF2-40B4-BE49-F238E27FC236}">
                <a16:creationId xmlns:a16="http://schemas.microsoft.com/office/drawing/2014/main" id="{D095709E-B90B-49A4-84A2-D68285C2A91C}"/>
              </a:ext>
            </a:extLst>
          </p:cNvPr>
          <p:cNvSpPr txBox="1"/>
          <p:nvPr/>
        </p:nvSpPr>
        <p:spPr>
          <a:xfrm>
            <a:off x="4785414" y="2952949"/>
            <a:ext cx="3108960" cy="1631216"/>
          </a:xfrm>
          <a:prstGeom prst="rect">
            <a:avLst/>
          </a:prstGeom>
          <a:noFill/>
        </p:spPr>
        <p:txBody>
          <a:bodyPr wrap="square" lIns="91440" tIns="45720" rIns="91440" bIns="45720" rtlCol="0" anchor="t">
            <a:spAutoFit/>
          </a:bodyPr>
          <a:lstStyle/>
          <a:p>
            <a:pPr>
              <a:spcBef>
                <a:spcPts val="600"/>
              </a:spcBef>
              <a:tabLst>
                <a:tab pos="5029200" algn="r"/>
              </a:tabLst>
              <a:defRPr/>
            </a:pPr>
            <a:r>
              <a:rPr lang="en-US" sz="2000" b="1" u="sng" dirty="0">
                <a:latin typeface="Arial" panose="020B0604020202020204" pitchFamily="34" charset="0"/>
                <a:cs typeface="Arial" panose="020B0604020202020204" pitchFamily="34" charset="0"/>
              </a:rPr>
              <a:t>Near-Term Projects</a:t>
            </a:r>
          </a:p>
          <a:p>
            <a:pPr>
              <a:spcAft>
                <a:spcPts val="1200"/>
              </a:spcAft>
              <a:tabLst>
                <a:tab pos="5029200" algn="r"/>
              </a:tabLst>
              <a:defRPr/>
            </a:pPr>
            <a:r>
              <a:rPr lang="en-US" sz="2000" dirty="0">
                <a:latin typeface="Arial" panose="020B0604020202020204" pitchFamily="34" charset="0"/>
                <a:cs typeface="Arial" panose="020B0604020202020204" pitchFamily="34" charset="0"/>
              </a:rPr>
              <a:t>Improvements to highway approaching Mixmaster compatible with Long-Term Projects</a:t>
            </a:r>
          </a:p>
        </p:txBody>
      </p:sp>
      <p:sp>
        <p:nvSpPr>
          <p:cNvPr id="64" name="Arrow: Left 63">
            <a:extLst>
              <a:ext uri="{FF2B5EF4-FFF2-40B4-BE49-F238E27FC236}">
                <a16:creationId xmlns:a16="http://schemas.microsoft.com/office/drawing/2014/main" id="{54B46FC4-8BD6-47C5-B39B-D4BA422A0134}"/>
              </a:ext>
            </a:extLst>
          </p:cNvPr>
          <p:cNvSpPr/>
          <p:nvPr/>
        </p:nvSpPr>
        <p:spPr>
          <a:xfrm>
            <a:off x="3983965" y="2088370"/>
            <a:ext cx="457200" cy="457200"/>
          </a:xfrm>
          <a:prstGeom prst="leftArrow">
            <a:avLst/>
          </a:prstGeom>
          <a:solidFill>
            <a:srgbClr val="5655A5"/>
          </a:solidFill>
          <a:ln>
            <a:solidFill>
              <a:srgbClr val="565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Interstate-Regular" panose="02000603020000020004" pitchFamily="2" charset="0"/>
            </a:endParaRPr>
          </a:p>
        </p:txBody>
      </p:sp>
      <p:sp>
        <p:nvSpPr>
          <p:cNvPr id="65" name="Arrow: Left 64">
            <a:extLst>
              <a:ext uri="{FF2B5EF4-FFF2-40B4-BE49-F238E27FC236}">
                <a16:creationId xmlns:a16="http://schemas.microsoft.com/office/drawing/2014/main" id="{D692BAF9-4A7D-43DC-9B75-E453011C73C5}"/>
              </a:ext>
            </a:extLst>
          </p:cNvPr>
          <p:cNvSpPr/>
          <p:nvPr/>
        </p:nvSpPr>
        <p:spPr>
          <a:xfrm>
            <a:off x="3983965" y="4902243"/>
            <a:ext cx="457200" cy="457200"/>
          </a:xfrm>
          <a:prstGeom prst="leftArrow">
            <a:avLst/>
          </a:prstGeom>
          <a:solidFill>
            <a:srgbClr val="5655A5"/>
          </a:solidFill>
          <a:ln>
            <a:solidFill>
              <a:srgbClr val="565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Interstate-Regular" panose="02000603020000020004" pitchFamily="2" charset="0"/>
            </a:endParaRPr>
          </a:p>
        </p:txBody>
      </p:sp>
      <p:sp>
        <p:nvSpPr>
          <p:cNvPr id="66" name="Arrow: Left 65">
            <a:extLst>
              <a:ext uri="{FF2B5EF4-FFF2-40B4-BE49-F238E27FC236}">
                <a16:creationId xmlns:a16="http://schemas.microsoft.com/office/drawing/2014/main" id="{9ECE8B94-85C9-49A8-A421-7A7134F562B2}"/>
              </a:ext>
            </a:extLst>
          </p:cNvPr>
          <p:cNvSpPr/>
          <p:nvPr/>
        </p:nvSpPr>
        <p:spPr>
          <a:xfrm rot="10800000">
            <a:off x="7835675" y="3495307"/>
            <a:ext cx="457200" cy="457200"/>
          </a:xfrm>
          <a:prstGeom prst="leftArrow">
            <a:avLst/>
          </a:prstGeom>
          <a:solidFill>
            <a:srgbClr val="5655A5"/>
          </a:solidFill>
          <a:ln>
            <a:solidFill>
              <a:srgbClr val="565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Interstate-Regular" panose="02000603020000020004" pitchFamily="2" charset="0"/>
            </a:endParaRPr>
          </a:p>
        </p:txBody>
      </p:sp>
    </p:spTree>
    <p:extLst>
      <p:ext uri="{BB962C8B-B14F-4D97-AF65-F5344CB8AC3E}">
        <p14:creationId xmlns:p14="http://schemas.microsoft.com/office/powerpoint/2010/main" val="2000068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602" y="665080"/>
            <a:ext cx="10972800" cy="1143000"/>
          </a:xfrm>
        </p:spPr>
        <p:txBody>
          <a:bodyPr>
            <a:normAutofit/>
          </a:bodyPr>
          <a:lstStyle/>
          <a:p>
            <a:r>
              <a:rPr lang="en-US" sz="4400" i="1" dirty="0"/>
              <a:t>The New Mix </a:t>
            </a:r>
            <a:r>
              <a:rPr lang="en-US" sz="4400" dirty="0"/>
              <a:t>Public Involvement</a:t>
            </a:r>
          </a:p>
        </p:txBody>
      </p:sp>
      <p:pic>
        <p:nvPicPr>
          <p:cNvPr id="3" name="Picture 2">
            <a:extLst>
              <a:ext uri="{FF2B5EF4-FFF2-40B4-BE49-F238E27FC236}">
                <a16:creationId xmlns:a16="http://schemas.microsoft.com/office/drawing/2014/main" id="{AC0304F5-9EF5-426B-8DB1-D113B0271F8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59598" y="2145809"/>
            <a:ext cx="8262808" cy="4389120"/>
          </a:xfrm>
          <a:prstGeom prst="rect">
            <a:avLst/>
          </a:prstGeom>
          <a:ln w="3175">
            <a:noFill/>
          </a:ln>
        </p:spPr>
      </p:pic>
    </p:spTree>
    <p:extLst>
      <p:ext uri="{BB962C8B-B14F-4D97-AF65-F5344CB8AC3E}">
        <p14:creationId xmlns:p14="http://schemas.microsoft.com/office/powerpoint/2010/main" val="364118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TDOT is Seeking Food Truck Vendors to Serve the West Haven Train Station">
            <a:extLst>
              <a:ext uri="{FF2B5EF4-FFF2-40B4-BE49-F238E27FC236}">
                <a16:creationId xmlns:a16="http://schemas.microsoft.com/office/drawing/2014/main" id="{353E8183-DC2F-4F5C-B8F1-E25C138A7920}"/>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4621731" y="1187941"/>
            <a:ext cx="1255357" cy="122004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1C3F2419-2BE4-4E2E-91D8-5B1C17B8B2AA}"/>
              </a:ext>
            </a:extLst>
          </p:cNvPr>
          <p:cNvSpPr txBox="1">
            <a:spLocks/>
          </p:cNvSpPr>
          <p:nvPr/>
        </p:nvSpPr>
        <p:spPr>
          <a:xfrm>
            <a:off x="609600" y="444111"/>
            <a:ext cx="10972800" cy="59858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7200" b="1" kern="1200">
                <a:solidFill>
                  <a:srgbClr val="49A2DA"/>
                </a:solidFill>
                <a:latin typeface="Arial"/>
                <a:ea typeface="+mj-ea"/>
                <a:cs typeface="Arial"/>
              </a:defRPr>
            </a:lvl1pPr>
          </a:lstStyle>
          <a:p>
            <a:r>
              <a:rPr lang="en-US" sz="3600" i="1" dirty="0">
                <a:solidFill>
                  <a:schemeClr val="tx1"/>
                </a:solidFill>
              </a:rPr>
              <a:t>The </a:t>
            </a:r>
            <a:r>
              <a:rPr lang="en-US" sz="3600" i="1" dirty="0">
                <a:solidFill>
                  <a:srgbClr val="A35CA3"/>
                </a:solidFill>
              </a:rPr>
              <a:t>New Mix </a:t>
            </a:r>
            <a:r>
              <a:rPr lang="en-US" sz="3600" dirty="0">
                <a:solidFill>
                  <a:schemeClr val="tx1"/>
                </a:solidFill>
              </a:rPr>
              <a:t>Project Participation</a:t>
            </a:r>
          </a:p>
        </p:txBody>
      </p:sp>
      <p:sp>
        <p:nvSpPr>
          <p:cNvPr id="2" name="Oval 1">
            <a:extLst>
              <a:ext uri="{FF2B5EF4-FFF2-40B4-BE49-F238E27FC236}">
                <a16:creationId xmlns:a16="http://schemas.microsoft.com/office/drawing/2014/main" id="{1114273B-4B73-4287-B368-FDC6428DC82D}"/>
              </a:ext>
            </a:extLst>
          </p:cNvPr>
          <p:cNvSpPr/>
          <p:nvPr/>
        </p:nvSpPr>
        <p:spPr>
          <a:xfrm>
            <a:off x="1961227" y="4720499"/>
            <a:ext cx="2250472" cy="922307"/>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panose="020B0604020202020204" pitchFamily="34" charset="0"/>
                <a:cs typeface="Arial" panose="020B0604020202020204" pitchFamily="34" charset="0"/>
              </a:rPr>
              <a:t>City of Waterbury</a:t>
            </a:r>
          </a:p>
        </p:txBody>
      </p:sp>
      <p:sp>
        <p:nvSpPr>
          <p:cNvPr id="5" name="Oval 4">
            <a:extLst>
              <a:ext uri="{FF2B5EF4-FFF2-40B4-BE49-F238E27FC236}">
                <a16:creationId xmlns:a16="http://schemas.microsoft.com/office/drawing/2014/main" id="{F05F66B1-3181-4315-8F2E-911FCED01C9A}"/>
              </a:ext>
            </a:extLst>
          </p:cNvPr>
          <p:cNvSpPr/>
          <p:nvPr/>
        </p:nvSpPr>
        <p:spPr>
          <a:xfrm>
            <a:off x="1053916" y="3241523"/>
            <a:ext cx="2250472" cy="922307"/>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panose="020B0604020202020204" pitchFamily="34" charset="0"/>
                <a:cs typeface="Arial" panose="020B0604020202020204" pitchFamily="34" charset="0"/>
              </a:rPr>
              <a:t>State and Local Elected Officials</a:t>
            </a:r>
          </a:p>
        </p:txBody>
      </p:sp>
      <p:sp>
        <p:nvSpPr>
          <p:cNvPr id="6" name="Oval 5">
            <a:extLst>
              <a:ext uri="{FF2B5EF4-FFF2-40B4-BE49-F238E27FC236}">
                <a16:creationId xmlns:a16="http://schemas.microsoft.com/office/drawing/2014/main" id="{A92C4073-A376-44E0-A2D7-50DDB3FACC40}"/>
              </a:ext>
            </a:extLst>
          </p:cNvPr>
          <p:cNvSpPr/>
          <p:nvPr/>
        </p:nvSpPr>
        <p:spPr>
          <a:xfrm>
            <a:off x="1961230" y="1762547"/>
            <a:ext cx="2250472" cy="922307"/>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panose="020B0604020202020204" pitchFamily="34" charset="0"/>
                <a:cs typeface="Arial" panose="020B0604020202020204" pitchFamily="34" charset="0"/>
              </a:rPr>
              <a:t>Local Community Organizations</a:t>
            </a:r>
          </a:p>
        </p:txBody>
      </p:sp>
      <p:sp>
        <p:nvSpPr>
          <p:cNvPr id="7" name="Oval 6">
            <a:extLst>
              <a:ext uri="{FF2B5EF4-FFF2-40B4-BE49-F238E27FC236}">
                <a16:creationId xmlns:a16="http://schemas.microsoft.com/office/drawing/2014/main" id="{7266D197-FB6D-4174-BD2E-0FD431B12B8A}"/>
              </a:ext>
            </a:extLst>
          </p:cNvPr>
          <p:cNvSpPr/>
          <p:nvPr/>
        </p:nvSpPr>
        <p:spPr>
          <a:xfrm>
            <a:off x="4124173" y="4995574"/>
            <a:ext cx="2250472" cy="922307"/>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panose="020B0604020202020204" pitchFamily="34" charset="0"/>
                <a:cs typeface="Arial" panose="020B0604020202020204" pitchFamily="34" charset="0"/>
              </a:rPr>
              <a:t>Interstate Freight Groups and Motor Carriers</a:t>
            </a:r>
          </a:p>
        </p:txBody>
      </p:sp>
      <p:sp>
        <p:nvSpPr>
          <p:cNvPr id="11" name="Oval 10">
            <a:extLst>
              <a:ext uri="{FF2B5EF4-FFF2-40B4-BE49-F238E27FC236}">
                <a16:creationId xmlns:a16="http://schemas.microsoft.com/office/drawing/2014/main" id="{BC905939-7A8A-4349-A01E-6EF37B724DC4}"/>
              </a:ext>
            </a:extLst>
          </p:cNvPr>
          <p:cNvSpPr/>
          <p:nvPr/>
        </p:nvSpPr>
        <p:spPr>
          <a:xfrm>
            <a:off x="6216965" y="4720499"/>
            <a:ext cx="2250472" cy="922307"/>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panose="020B0604020202020204" pitchFamily="34" charset="0"/>
                <a:cs typeface="Arial" panose="020B0604020202020204" pitchFamily="34" charset="0"/>
              </a:rPr>
              <a:t>Region, Towns/Cities</a:t>
            </a:r>
          </a:p>
        </p:txBody>
      </p:sp>
      <p:sp>
        <p:nvSpPr>
          <p:cNvPr id="15" name="Oval 14">
            <a:extLst>
              <a:ext uri="{FF2B5EF4-FFF2-40B4-BE49-F238E27FC236}">
                <a16:creationId xmlns:a16="http://schemas.microsoft.com/office/drawing/2014/main" id="{CCC62F94-6FB6-4E3A-B334-6F0F08F9E635}"/>
              </a:ext>
            </a:extLst>
          </p:cNvPr>
          <p:cNvSpPr/>
          <p:nvPr/>
        </p:nvSpPr>
        <p:spPr>
          <a:xfrm>
            <a:off x="4646200" y="3240625"/>
            <a:ext cx="1206419" cy="922307"/>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Arial" panose="020B0604020202020204" pitchFamily="34" charset="0"/>
                <a:cs typeface="Arial" panose="020B0604020202020204" pitchFamily="34" charset="0"/>
              </a:rPr>
              <a:t>Input</a:t>
            </a:r>
          </a:p>
        </p:txBody>
      </p:sp>
      <p:cxnSp>
        <p:nvCxnSpPr>
          <p:cNvPr id="19" name="Straight Arrow Connector 18">
            <a:extLst>
              <a:ext uri="{FF2B5EF4-FFF2-40B4-BE49-F238E27FC236}">
                <a16:creationId xmlns:a16="http://schemas.microsoft.com/office/drawing/2014/main" id="{8E21A74A-133A-4DB0-AE8C-01FA9338A48F}"/>
              </a:ext>
            </a:extLst>
          </p:cNvPr>
          <p:cNvCxnSpPr>
            <a:stCxn id="2050" idx="2"/>
            <a:endCxn id="15" idx="0"/>
          </p:cNvCxnSpPr>
          <p:nvPr/>
        </p:nvCxnSpPr>
        <p:spPr>
          <a:xfrm>
            <a:off x="5249410" y="2407983"/>
            <a:ext cx="0" cy="83264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a:extLst>
              <a:ext uri="{FF2B5EF4-FFF2-40B4-BE49-F238E27FC236}">
                <a16:creationId xmlns:a16="http://schemas.microsoft.com/office/drawing/2014/main" id="{126FBCA3-F35E-47D0-81A2-9BAC38CDA863}"/>
              </a:ext>
            </a:extLst>
          </p:cNvPr>
          <p:cNvCxnSpPr>
            <a:endCxn id="15" idx="1"/>
          </p:cNvCxnSpPr>
          <p:nvPr/>
        </p:nvCxnSpPr>
        <p:spPr>
          <a:xfrm>
            <a:off x="3741479" y="2529269"/>
            <a:ext cx="1081397" cy="84642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a:extLst>
              <a:ext uri="{FF2B5EF4-FFF2-40B4-BE49-F238E27FC236}">
                <a16:creationId xmlns:a16="http://schemas.microsoft.com/office/drawing/2014/main" id="{D8CD9072-69DC-43F9-9986-F3A123FAD25E}"/>
              </a:ext>
            </a:extLst>
          </p:cNvPr>
          <p:cNvCxnSpPr>
            <a:cxnSpLocks/>
            <a:stCxn id="5" idx="6"/>
            <a:endCxn id="15" idx="2"/>
          </p:cNvCxnSpPr>
          <p:nvPr/>
        </p:nvCxnSpPr>
        <p:spPr>
          <a:xfrm flipV="1">
            <a:off x="3304388" y="3701779"/>
            <a:ext cx="1341812" cy="89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5" name="Straight Arrow Connector 24">
            <a:extLst>
              <a:ext uri="{FF2B5EF4-FFF2-40B4-BE49-F238E27FC236}">
                <a16:creationId xmlns:a16="http://schemas.microsoft.com/office/drawing/2014/main" id="{D373286F-B845-4267-A924-C087C60E9CDB}"/>
              </a:ext>
            </a:extLst>
          </p:cNvPr>
          <p:cNvCxnSpPr>
            <a:cxnSpLocks/>
            <a:stCxn id="2" idx="7"/>
            <a:endCxn id="15" idx="3"/>
          </p:cNvCxnSpPr>
          <p:nvPr/>
        </p:nvCxnSpPr>
        <p:spPr>
          <a:xfrm flipV="1">
            <a:off x="3882125" y="4027863"/>
            <a:ext cx="940751" cy="82770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7" name="Straight Arrow Connector 26">
            <a:extLst>
              <a:ext uri="{FF2B5EF4-FFF2-40B4-BE49-F238E27FC236}">
                <a16:creationId xmlns:a16="http://schemas.microsoft.com/office/drawing/2014/main" id="{8396B087-4D89-471A-BA04-D2BACF3CAA45}"/>
              </a:ext>
            </a:extLst>
          </p:cNvPr>
          <p:cNvCxnSpPr>
            <a:cxnSpLocks/>
            <a:stCxn id="7" idx="0"/>
            <a:endCxn id="15" idx="4"/>
          </p:cNvCxnSpPr>
          <p:nvPr/>
        </p:nvCxnSpPr>
        <p:spPr>
          <a:xfrm flipV="1">
            <a:off x="5249409" y="4162932"/>
            <a:ext cx="1" cy="83264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9" name="Straight Arrow Connector 28">
            <a:extLst>
              <a:ext uri="{FF2B5EF4-FFF2-40B4-BE49-F238E27FC236}">
                <a16:creationId xmlns:a16="http://schemas.microsoft.com/office/drawing/2014/main" id="{9FDC11D2-76E5-48D3-AF2C-65680FE52459}"/>
              </a:ext>
            </a:extLst>
          </p:cNvPr>
          <p:cNvCxnSpPr>
            <a:cxnSpLocks/>
            <a:stCxn id="11" idx="1"/>
            <a:endCxn id="15" idx="5"/>
          </p:cNvCxnSpPr>
          <p:nvPr/>
        </p:nvCxnSpPr>
        <p:spPr>
          <a:xfrm flipH="1" flipV="1">
            <a:off x="5675943" y="4027863"/>
            <a:ext cx="870596" cy="82770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1" name="Straight Arrow Connector 30">
            <a:extLst>
              <a:ext uri="{FF2B5EF4-FFF2-40B4-BE49-F238E27FC236}">
                <a16:creationId xmlns:a16="http://schemas.microsoft.com/office/drawing/2014/main" id="{265790CB-5B26-4C32-BA58-0A5751AD9F2D}"/>
              </a:ext>
            </a:extLst>
          </p:cNvPr>
          <p:cNvCxnSpPr>
            <a:cxnSpLocks/>
            <a:stCxn id="2054" idx="1"/>
            <a:endCxn id="15" idx="6"/>
          </p:cNvCxnSpPr>
          <p:nvPr/>
        </p:nvCxnSpPr>
        <p:spPr>
          <a:xfrm flipH="1" flipV="1">
            <a:off x="5852619" y="3701779"/>
            <a:ext cx="1325884" cy="89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2054" name="Picture 6" descr="FHWA Launches Series of National Meetings on Automated Vehicles |  MobileRVing">
            <a:extLst>
              <a:ext uri="{FF2B5EF4-FFF2-40B4-BE49-F238E27FC236}">
                <a16:creationId xmlns:a16="http://schemas.microsoft.com/office/drawing/2014/main" id="{3697B854-0BE8-4040-ADF8-8601627154D6}"/>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178503" y="3330988"/>
            <a:ext cx="1482077" cy="743376"/>
          </a:xfrm>
          <a:prstGeom prst="rect">
            <a:avLst/>
          </a:prstGeom>
          <a:noFill/>
          <a:extLst>
            <a:ext uri="{909E8E84-426E-40DD-AFC4-6F175D3DCCD1}">
              <a14:hiddenFill xmlns:a14="http://schemas.microsoft.com/office/drawing/2010/main">
                <a:solidFill>
                  <a:srgbClr val="FFFFFF"/>
                </a:solidFill>
              </a14:hiddenFill>
            </a:ext>
          </a:extLst>
        </p:spPr>
      </p:pic>
      <p:sp>
        <p:nvSpPr>
          <p:cNvPr id="53" name="Oval 52">
            <a:extLst>
              <a:ext uri="{FF2B5EF4-FFF2-40B4-BE49-F238E27FC236}">
                <a16:creationId xmlns:a16="http://schemas.microsoft.com/office/drawing/2014/main" id="{6ED2B2D3-11E9-4678-9D0E-8A48C74A6B87}"/>
              </a:ext>
            </a:extLst>
          </p:cNvPr>
          <p:cNvSpPr/>
          <p:nvPr/>
        </p:nvSpPr>
        <p:spPr>
          <a:xfrm>
            <a:off x="6303043" y="1762547"/>
            <a:ext cx="2250472" cy="922307"/>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Arial" panose="020B0604020202020204" pitchFamily="34" charset="0"/>
                <a:cs typeface="Arial" panose="020B0604020202020204" pitchFamily="34" charset="0"/>
              </a:rPr>
              <a:t>Public/ Stakeholders</a:t>
            </a:r>
          </a:p>
        </p:txBody>
      </p:sp>
      <p:cxnSp>
        <p:nvCxnSpPr>
          <p:cNvPr id="58" name="Straight Arrow Connector 57">
            <a:extLst>
              <a:ext uri="{FF2B5EF4-FFF2-40B4-BE49-F238E27FC236}">
                <a16:creationId xmlns:a16="http://schemas.microsoft.com/office/drawing/2014/main" id="{6835E984-7D65-4503-895E-8360616AECE2}"/>
              </a:ext>
            </a:extLst>
          </p:cNvPr>
          <p:cNvCxnSpPr>
            <a:cxnSpLocks/>
            <a:stCxn id="53" idx="3"/>
            <a:endCxn id="15" idx="7"/>
          </p:cNvCxnSpPr>
          <p:nvPr/>
        </p:nvCxnSpPr>
        <p:spPr>
          <a:xfrm flipH="1">
            <a:off x="5675943" y="2549785"/>
            <a:ext cx="956674" cy="82590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7879657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C3F2419-2BE4-4E2E-91D8-5B1C17B8B2AA}"/>
              </a:ext>
            </a:extLst>
          </p:cNvPr>
          <p:cNvSpPr txBox="1">
            <a:spLocks/>
          </p:cNvSpPr>
          <p:nvPr/>
        </p:nvSpPr>
        <p:spPr>
          <a:xfrm>
            <a:off x="609600" y="444111"/>
            <a:ext cx="10972800" cy="59858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7200" b="1" kern="1200">
                <a:solidFill>
                  <a:srgbClr val="49A2DA"/>
                </a:solidFill>
                <a:latin typeface="Arial"/>
                <a:ea typeface="+mj-ea"/>
                <a:cs typeface="Arial"/>
              </a:defRPr>
            </a:lvl1pPr>
          </a:lstStyle>
          <a:p>
            <a:r>
              <a:rPr lang="en-US" sz="3600" i="1" dirty="0">
                <a:solidFill>
                  <a:schemeClr val="tx1"/>
                </a:solidFill>
              </a:rPr>
              <a:t>The </a:t>
            </a:r>
            <a:r>
              <a:rPr lang="en-US" sz="3600" i="1" dirty="0">
                <a:solidFill>
                  <a:srgbClr val="A35CA3"/>
                </a:solidFill>
              </a:rPr>
              <a:t>New Mix </a:t>
            </a:r>
            <a:r>
              <a:rPr lang="en-US" sz="3600" dirty="0">
                <a:solidFill>
                  <a:schemeClr val="tx1"/>
                </a:solidFill>
              </a:rPr>
              <a:t>Project Participation</a:t>
            </a:r>
          </a:p>
        </p:txBody>
      </p:sp>
      <p:sp>
        <p:nvSpPr>
          <p:cNvPr id="20" name="Rectangle 19">
            <a:extLst>
              <a:ext uri="{FF2B5EF4-FFF2-40B4-BE49-F238E27FC236}">
                <a16:creationId xmlns:a16="http://schemas.microsoft.com/office/drawing/2014/main" id="{603229D5-3B7B-4E5A-95DD-CCFAE9E651C9}"/>
              </a:ext>
            </a:extLst>
          </p:cNvPr>
          <p:cNvSpPr/>
          <p:nvPr/>
        </p:nvSpPr>
        <p:spPr>
          <a:xfrm>
            <a:off x="542886" y="1725375"/>
            <a:ext cx="3403952" cy="4601773"/>
          </a:xfrm>
          <a:prstGeom prst="rect">
            <a:avLst/>
          </a:prstGeom>
          <a:ln w="19050">
            <a:solidFill>
              <a:srgbClr val="2F528F"/>
            </a:solidFill>
          </a:ln>
        </p:spPr>
        <p:txBody>
          <a:bodyPr wrap="square">
            <a:spAutoFit/>
          </a:bodyPr>
          <a:lstStyle/>
          <a:p>
            <a:pPr algn="ctr"/>
            <a:r>
              <a:rPr lang="en-US" sz="1600" u="sng" dirty="0">
                <a:latin typeface="Arial" panose="020B0604020202020204" pitchFamily="34" charset="0"/>
                <a:cs typeface="Arial" panose="020B0604020202020204" pitchFamily="34" charset="0"/>
              </a:rPr>
              <a:t>Stakeholder</a:t>
            </a:r>
          </a:p>
          <a:p>
            <a:pPr algn="ctr"/>
            <a:r>
              <a:rPr lang="en-US" sz="1600" u="sng" dirty="0">
                <a:latin typeface="Arial" panose="020B0604020202020204" pitchFamily="34" charset="0"/>
                <a:cs typeface="Arial" panose="020B0604020202020204" pitchFamily="34" charset="0"/>
              </a:rPr>
              <a:t>Meetings Include</a:t>
            </a:r>
          </a:p>
          <a:p>
            <a:pPr marL="285750" indent="-285750">
              <a:lnSpc>
                <a:spcPct val="150000"/>
              </a:lnSpc>
              <a:buFont typeface="Arial" panose="020B0604020202020204" pitchFamily="34" charset="0"/>
              <a:buChar char="•"/>
            </a:pPr>
            <a:r>
              <a:rPr lang="en-US" sz="1600" dirty="0">
                <a:latin typeface="Arial" panose="020B0604020202020204" pitchFamily="34" charset="0"/>
                <a:cs typeface="Arial" panose="020B0604020202020204" pitchFamily="34" charset="0"/>
              </a:rPr>
              <a:t>Mayor of Waterbury</a:t>
            </a:r>
          </a:p>
          <a:p>
            <a:pPr marL="285750" indent="-285750">
              <a:lnSpc>
                <a:spcPct val="150000"/>
              </a:lnSpc>
              <a:buFont typeface="Arial" panose="020B0604020202020204" pitchFamily="34" charset="0"/>
              <a:buChar char="•"/>
            </a:pPr>
            <a:r>
              <a:rPr lang="en-US" sz="1600" dirty="0">
                <a:latin typeface="Arial" panose="020B0604020202020204" pitchFamily="34" charset="0"/>
                <a:cs typeface="Arial" panose="020B0604020202020204" pitchFamily="34" charset="0"/>
              </a:rPr>
              <a:t>Waterbury Board of Alders</a:t>
            </a:r>
            <a:endParaRPr lang="en-US" sz="1600" dirty="0">
              <a:solidFill>
                <a:schemeClr val="bg1"/>
              </a:solidFill>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1600" dirty="0">
                <a:latin typeface="Arial" panose="020B0604020202020204" pitchFamily="34" charset="0"/>
                <a:cs typeface="Arial" panose="020B0604020202020204" pitchFamily="34" charset="0"/>
              </a:rPr>
              <a:t>NVCOG</a:t>
            </a:r>
          </a:p>
          <a:p>
            <a:pPr marL="285750" indent="-285750">
              <a:lnSpc>
                <a:spcPct val="150000"/>
              </a:lnSpc>
              <a:buFont typeface="Arial" panose="020B0604020202020204" pitchFamily="34" charset="0"/>
              <a:buChar char="•"/>
            </a:pPr>
            <a:r>
              <a:rPr lang="en-US" sz="1600" dirty="0">
                <a:latin typeface="Arial" panose="020B0604020202020204" pitchFamily="34" charset="0"/>
                <a:cs typeface="Arial" panose="020B0604020202020204" pitchFamily="34" charset="0"/>
              </a:rPr>
              <a:t>City Department Heads</a:t>
            </a:r>
          </a:p>
          <a:p>
            <a:pPr marL="285750" indent="-285750">
              <a:lnSpc>
                <a:spcPct val="150000"/>
              </a:lnSpc>
              <a:buFont typeface="Arial" panose="020B0604020202020204" pitchFamily="34" charset="0"/>
              <a:buChar char="•"/>
            </a:pPr>
            <a:r>
              <a:rPr lang="en-US" sz="1600" dirty="0">
                <a:latin typeface="Arial" panose="020B0604020202020204" pitchFamily="34" charset="0"/>
                <a:cs typeface="Arial" panose="020B0604020202020204" pitchFamily="34" charset="0"/>
              </a:rPr>
              <a:t>Neighborhood organizations</a:t>
            </a:r>
          </a:p>
          <a:p>
            <a:pPr marL="285750" indent="-285750">
              <a:lnSpc>
                <a:spcPct val="150000"/>
              </a:lnSpc>
              <a:buFont typeface="Arial" panose="020B0604020202020204" pitchFamily="34" charset="0"/>
              <a:buChar char="•"/>
            </a:pPr>
            <a:r>
              <a:rPr lang="en-US" sz="1600" dirty="0">
                <a:latin typeface="Arial" panose="020B0604020202020204" pitchFamily="34" charset="0"/>
                <a:cs typeface="Arial" panose="020B0604020202020204" pitchFamily="34" charset="0"/>
              </a:rPr>
              <a:t>Chamber of Commerce &amp; Economic Development</a:t>
            </a:r>
          </a:p>
          <a:p>
            <a:pPr marL="285750" indent="-285750">
              <a:lnSpc>
                <a:spcPct val="150000"/>
              </a:lnSpc>
              <a:buFont typeface="Arial" panose="020B0604020202020204" pitchFamily="34" charset="0"/>
              <a:buChar char="•"/>
            </a:pPr>
            <a:r>
              <a:rPr lang="en-US" sz="1600" dirty="0">
                <a:latin typeface="Arial" panose="020B0604020202020204" pitchFamily="34" charset="0"/>
                <a:cs typeface="Arial" panose="020B0604020202020204" pitchFamily="34" charset="0"/>
              </a:rPr>
              <a:t>Large Employers</a:t>
            </a:r>
          </a:p>
          <a:p>
            <a:pPr marL="285750" indent="-285750">
              <a:lnSpc>
                <a:spcPct val="150000"/>
              </a:lnSpc>
              <a:buFont typeface="Arial" panose="020B0604020202020204" pitchFamily="34" charset="0"/>
              <a:buChar char="•"/>
            </a:pPr>
            <a:r>
              <a:rPr lang="en-US" sz="1600" dirty="0">
                <a:latin typeface="Arial" panose="020B0604020202020204" pitchFamily="34" charset="0"/>
                <a:cs typeface="Arial" panose="020B0604020202020204" pitchFamily="34" charset="0"/>
              </a:rPr>
              <a:t>Environmental Groups</a:t>
            </a:r>
          </a:p>
          <a:p>
            <a:pPr marL="285750" indent="-285750">
              <a:lnSpc>
                <a:spcPct val="150000"/>
              </a:lnSpc>
              <a:buFont typeface="Arial" panose="020B0604020202020204" pitchFamily="34" charset="0"/>
              <a:buChar char="•"/>
            </a:pPr>
            <a:r>
              <a:rPr lang="en-US" sz="1600" dirty="0">
                <a:latin typeface="Arial" panose="020B0604020202020204" pitchFamily="34" charset="0"/>
                <a:cs typeface="Arial" panose="020B0604020202020204" pitchFamily="34" charset="0"/>
              </a:rPr>
              <a:t>Community Organizations</a:t>
            </a:r>
          </a:p>
          <a:p>
            <a:pPr marL="285750" indent="-285750">
              <a:lnSpc>
                <a:spcPct val="150000"/>
              </a:lnSpc>
              <a:buFont typeface="Arial" panose="020B0604020202020204" pitchFamily="34" charset="0"/>
              <a:buChar char="•"/>
            </a:pPr>
            <a:r>
              <a:rPr lang="en-US" sz="1600" dirty="0">
                <a:latin typeface="Arial" panose="020B0604020202020204" pitchFamily="34" charset="0"/>
                <a:cs typeface="Arial" panose="020B0604020202020204" pitchFamily="34" charset="0"/>
              </a:rPr>
              <a:t>Title VI Environmental Justice</a:t>
            </a:r>
          </a:p>
        </p:txBody>
      </p:sp>
      <p:sp>
        <p:nvSpPr>
          <p:cNvPr id="22" name="Rectangle: Rounded Corners 21">
            <a:extLst>
              <a:ext uri="{FF2B5EF4-FFF2-40B4-BE49-F238E27FC236}">
                <a16:creationId xmlns:a16="http://schemas.microsoft.com/office/drawing/2014/main" id="{0385A8A0-9441-49DB-B74A-D8CEF3FD5E34}"/>
              </a:ext>
            </a:extLst>
          </p:cNvPr>
          <p:cNvSpPr/>
          <p:nvPr/>
        </p:nvSpPr>
        <p:spPr>
          <a:xfrm>
            <a:off x="6074067" y="3027437"/>
            <a:ext cx="1396830" cy="803126"/>
          </a:xfrm>
          <a:prstGeom prst="roundRect">
            <a:avLst/>
          </a:prstGeom>
          <a:solidFill>
            <a:srgbClr val="AAAAD2"/>
          </a:solidFill>
          <a:ln w="19050">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0000"/>
                </a:solidFill>
                <a:latin typeface="Arial" panose="020B0604020202020204" pitchFamily="34" charset="0"/>
                <a:cs typeface="Arial" panose="020B0604020202020204" pitchFamily="34" charset="0"/>
              </a:rPr>
              <a:t>Identify PAC Participants</a:t>
            </a:r>
          </a:p>
        </p:txBody>
      </p:sp>
      <p:sp>
        <p:nvSpPr>
          <p:cNvPr id="24" name="Rectangle: Rounded Corners 23">
            <a:extLst>
              <a:ext uri="{FF2B5EF4-FFF2-40B4-BE49-F238E27FC236}">
                <a16:creationId xmlns:a16="http://schemas.microsoft.com/office/drawing/2014/main" id="{7DD3B929-42D1-4E70-9738-DF5283FC10FE}"/>
              </a:ext>
            </a:extLst>
          </p:cNvPr>
          <p:cNvSpPr/>
          <p:nvPr/>
        </p:nvSpPr>
        <p:spPr>
          <a:xfrm>
            <a:off x="4023076" y="3027437"/>
            <a:ext cx="1396830" cy="803126"/>
          </a:xfrm>
          <a:prstGeom prst="roundRect">
            <a:avLst/>
          </a:prstGeom>
          <a:solidFill>
            <a:srgbClr val="6570AD"/>
          </a:solidFill>
          <a:ln w="19050">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Stakeholder Meetings</a:t>
            </a:r>
          </a:p>
        </p:txBody>
      </p:sp>
      <p:sp>
        <p:nvSpPr>
          <p:cNvPr id="26" name="Rectangle: Rounded Corners 25">
            <a:extLst>
              <a:ext uri="{FF2B5EF4-FFF2-40B4-BE49-F238E27FC236}">
                <a16:creationId xmlns:a16="http://schemas.microsoft.com/office/drawing/2014/main" id="{117BE564-B300-4080-976C-0222A788360D}"/>
              </a:ext>
            </a:extLst>
          </p:cNvPr>
          <p:cNvSpPr/>
          <p:nvPr/>
        </p:nvSpPr>
        <p:spPr>
          <a:xfrm>
            <a:off x="8125058" y="3027437"/>
            <a:ext cx="1396830" cy="803126"/>
          </a:xfrm>
          <a:prstGeom prst="roundRect">
            <a:avLst/>
          </a:prstGeom>
          <a:solidFill>
            <a:srgbClr val="D1E8F6"/>
          </a:solidFill>
          <a:ln w="19050">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0000"/>
                </a:solidFill>
                <a:latin typeface="Arial" panose="020B0604020202020204" pitchFamily="34" charset="0"/>
                <a:cs typeface="Arial" panose="020B0604020202020204" pitchFamily="34" charset="0"/>
              </a:rPr>
              <a:t>PAC Meetings</a:t>
            </a:r>
          </a:p>
        </p:txBody>
      </p:sp>
      <p:sp>
        <p:nvSpPr>
          <p:cNvPr id="28" name="Rectangle: Rounded Corners 27">
            <a:extLst>
              <a:ext uri="{FF2B5EF4-FFF2-40B4-BE49-F238E27FC236}">
                <a16:creationId xmlns:a16="http://schemas.microsoft.com/office/drawing/2014/main" id="{35973396-995C-4374-9EB3-1498FB66095F}"/>
              </a:ext>
            </a:extLst>
          </p:cNvPr>
          <p:cNvSpPr/>
          <p:nvPr/>
        </p:nvSpPr>
        <p:spPr>
          <a:xfrm>
            <a:off x="10176046" y="3027437"/>
            <a:ext cx="1396830" cy="803126"/>
          </a:xfrm>
          <a:prstGeom prst="roundRect">
            <a:avLst/>
          </a:prstGeom>
          <a:solidFill>
            <a:srgbClr val="D1ADD1"/>
          </a:solidFill>
          <a:ln w="19050">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0000"/>
                </a:solidFill>
                <a:latin typeface="Arial" panose="020B0604020202020204" pitchFamily="34" charset="0"/>
                <a:cs typeface="Arial" panose="020B0604020202020204" pitchFamily="34" charset="0"/>
              </a:rPr>
              <a:t>Public Meetings</a:t>
            </a:r>
          </a:p>
        </p:txBody>
      </p:sp>
      <p:sp>
        <p:nvSpPr>
          <p:cNvPr id="30" name="Arrow: Left 29">
            <a:extLst>
              <a:ext uri="{FF2B5EF4-FFF2-40B4-BE49-F238E27FC236}">
                <a16:creationId xmlns:a16="http://schemas.microsoft.com/office/drawing/2014/main" id="{2D664A00-88AC-4B13-8D7E-89F782BC9B2F}"/>
              </a:ext>
            </a:extLst>
          </p:cNvPr>
          <p:cNvSpPr/>
          <p:nvPr/>
        </p:nvSpPr>
        <p:spPr>
          <a:xfrm rot="10800000">
            <a:off x="5572383" y="3228219"/>
            <a:ext cx="349207" cy="401563"/>
          </a:xfrm>
          <a:prstGeom prst="leftArrow">
            <a:avLst/>
          </a:prstGeom>
          <a:solidFill>
            <a:srgbClr val="5655A5"/>
          </a:solidFill>
          <a:ln>
            <a:solidFill>
              <a:srgbClr val="565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Arial" panose="020B0604020202020204" pitchFamily="34" charset="0"/>
              <a:cs typeface="Arial" panose="020B0604020202020204" pitchFamily="34" charset="0"/>
            </a:endParaRPr>
          </a:p>
        </p:txBody>
      </p:sp>
      <p:sp>
        <p:nvSpPr>
          <p:cNvPr id="32" name="Arrow: Left 31">
            <a:extLst>
              <a:ext uri="{FF2B5EF4-FFF2-40B4-BE49-F238E27FC236}">
                <a16:creationId xmlns:a16="http://schemas.microsoft.com/office/drawing/2014/main" id="{7FDF089A-E129-4087-9F41-E2560F88CAF3}"/>
              </a:ext>
            </a:extLst>
          </p:cNvPr>
          <p:cNvSpPr/>
          <p:nvPr/>
        </p:nvSpPr>
        <p:spPr>
          <a:xfrm rot="10800000">
            <a:off x="7623374" y="3228219"/>
            <a:ext cx="349207" cy="401563"/>
          </a:xfrm>
          <a:prstGeom prst="leftArrow">
            <a:avLst/>
          </a:prstGeom>
          <a:solidFill>
            <a:srgbClr val="5655A5"/>
          </a:solidFill>
          <a:ln>
            <a:solidFill>
              <a:srgbClr val="565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Arial" panose="020B0604020202020204" pitchFamily="34" charset="0"/>
              <a:cs typeface="Arial" panose="020B0604020202020204" pitchFamily="34" charset="0"/>
            </a:endParaRPr>
          </a:p>
        </p:txBody>
      </p:sp>
      <p:sp>
        <p:nvSpPr>
          <p:cNvPr id="33" name="Arrow: Left 32">
            <a:extLst>
              <a:ext uri="{FF2B5EF4-FFF2-40B4-BE49-F238E27FC236}">
                <a16:creationId xmlns:a16="http://schemas.microsoft.com/office/drawing/2014/main" id="{FB592A61-1FD7-4DF0-8808-70BE3B4F9214}"/>
              </a:ext>
            </a:extLst>
          </p:cNvPr>
          <p:cNvSpPr/>
          <p:nvPr/>
        </p:nvSpPr>
        <p:spPr>
          <a:xfrm rot="10800000">
            <a:off x="9674365" y="3228219"/>
            <a:ext cx="349207" cy="401563"/>
          </a:xfrm>
          <a:prstGeom prst="leftArrow">
            <a:avLst/>
          </a:prstGeom>
          <a:solidFill>
            <a:srgbClr val="5655A5"/>
          </a:solidFill>
          <a:ln>
            <a:solidFill>
              <a:srgbClr val="565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3611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C3F2419-2BE4-4E2E-91D8-5B1C17B8B2AA}"/>
              </a:ext>
            </a:extLst>
          </p:cNvPr>
          <p:cNvSpPr txBox="1">
            <a:spLocks/>
          </p:cNvSpPr>
          <p:nvPr/>
        </p:nvSpPr>
        <p:spPr>
          <a:xfrm>
            <a:off x="609600" y="529171"/>
            <a:ext cx="10972800" cy="59858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7200" b="1" kern="1200">
                <a:solidFill>
                  <a:srgbClr val="49A2DA"/>
                </a:solidFill>
                <a:latin typeface="Arial"/>
                <a:ea typeface="+mj-ea"/>
                <a:cs typeface="Arial"/>
              </a:defRPr>
            </a:lvl1pPr>
          </a:lstStyle>
          <a:p>
            <a:r>
              <a:rPr lang="en-US" sz="3600" i="1" dirty="0">
                <a:solidFill>
                  <a:schemeClr val="tx1"/>
                </a:solidFill>
              </a:rPr>
              <a:t>The </a:t>
            </a:r>
            <a:r>
              <a:rPr lang="en-US" sz="3600" i="1" dirty="0">
                <a:solidFill>
                  <a:srgbClr val="A35CA3"/>
                </a:solidFill>
              </a:rPr>
              <a:t>New Mix </a:t>
            </a:r>
            <a:r>
              <a:rPr lang="en-US" sz="3600" dirty="0">
                <a:solidFill>
                  <a:schemeClr val="tx1"/>
                </a:solidFill>
              </a:rPr>
              <a:t>Public Involvement</a:t>
            </a:r>
          </a:p>
        </p:txBody>
      </p:sp>
      <p:pic>
        <p:nvPicPr>
          <p:cNvPr id="29" name="Picture 28">
            <a:extLst>
              <a:ext uri="{FF2B5EF4-FFF2-40B4-BE49-F238E27FC236}">
                <a16:creationId xmlns:a16="http://schemas.microsoft.com/office/drawing/2014/main" id="{EFA1F4F5-179E-43EA-8B06-2CA171F3D95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465032" y="4209279"/>
            <a:ext cx="2645629" cy="2194560"/>
          </a:xfrm>
          <a:prstGeom prst="rect">
            <a:avLst/>
          </a:prstGeom>
          <a:effectLst>
            <a:outerShdw blurRad="647700" dist="165100" dir="2700000" algn="tl" rotWithShape="0">
              <a:srgbClr val="000000">
                <a:alpha val="43000"/>
              </a:srgbClr>
            </a:outerShdw>
          </a:effectLst>
        </p:spPr>
      </p:pic>
      <p:sp>
        <p:nvSpPr>
          <p:cNvPr id="2" name="Rectangle 1">
            <a:extLst>
              <a:ext uri="{FF2B5EF4-FFF2-40B4-BE49-F238E27FC236}">
                <a16:creationId xmlns:a16="http://schemas.microsoft.com/office/drawing/2014/main" id="{C9CAD834-3566-42DF-BF77-43CAD0CEA9A1}"/>
              </a:ext>
            </a:extLst>
          </p:cNvPr>
          <p:cNvSpPr/>
          <p:nvPr/>
        </p:nvSpPr>
        <p:spPr>
          <a:xfrm>
            <a:off x="598264" y="1127760"/>
            <a:ext cx="11593736" cy="2893100"/>
          </a:xfrm>
          <a:prstGeom prst="rect">
            <a:avLst/>
          </a:prstGeom>
        </p:spPr>
        <p:txBody>
          <a:bodyPr wrap="square">
            <a:spAutoFit/>
          </a:bodyPr>
          <a:lstStyle/>
          <a:p>
            <a:pPr defTabSz="412750" hangingPunct="0">
              <a:lnSpc>
                <a:spcPct val="150000"/>
              </a:lnSpc>
            </a:pPr>
            <a:r>
              <a:rPr lang="en-US" sz="2000" dirty="0">
                <a:latin typeface="Arial" panose="020B0604020202020204" pitchFamily="34" charset="0"/>
                <a:cs typeface="Arial" panose="020B0604020202020204" pitchFamily="34" charset="0"/>
                <a:sym typeface="Interstate-Light"/>
              </a:rPr>
              <a:t>Communication methods will be multi-faceted and include:</a:t>
            </a:r>
          </a:p>
          <a:p>
            <a:pPr defTabSz="412750" hangingPunct="0">
              <a:lnSpc>
                <a:spcPct val="150000"/>
              </a:lnSpc>
            </a:pPr>
            <a:endParaRPr lang="en-US" sz="800" dirty="0">
              <a:latin typeface="Arial" panose="020B0604020202020204" pitchFamily="34" charset="0"/>
              <a:cs typeface="Arial" panose="020B0604020202020204" pitchFamily="34" charset="0"/>
              <a:sym typeface="Interstate-Light"/>
            </a:endParaRPr>
          </a:p>
          <a:p>
            <a:pPr marL="800100" lvl="1" indent="-342900">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sym typeface="Interstate-Light"/>
              </a:rPr>
              <a:t>Newsletters &amp; updates via email (including sharing such information through community organizations)</a:t>
            </a:r>
          </a:p>
          <a:p>
            <a:pPr marL="800100" lvl="1" indent="-342900">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sym typeface="Interstate-Light"/>
              </a:rPr>
              <a:t>Social Media</a:t>
            </a:r>
          </a:p>
          <a:p>
            <a:pPr marL="800100" lvl="1" indent="-342900">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sym typeface="Interstate-Light"/>
              </a:rPr>
              <a:t>Program website with question &amp; comment forms</a:t>
            </a:r>
          </a:p>
          <a:p>
            <a:pPr marL="800100" lvl="1" indent="-342900">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sym typeface="Interstate-Light"/>
              </a:rPr>
              <a:t>Public meetings (virtual and after pandemic, both virtual and in-person)</a:t>
            </a:r>
          </a:p>
          <a:p>
            <a:pPr marL="800100" lvl="1" indent="-342900">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sym typeface="Interstate-Light"/>
              </a:rPr>
              <a:t>Project Advisory Committee</a:t>
            </a:r>
          </a:p>
        </p:txBody>
      </p:sp>
      <p:pic>
        <p:nvPicPr>
          <p:cNvPr id="30" name="Picture 29">
            <a:extLst>
              <a:ext uri="{FF2B5EF4-FFF2-40B4-BE49-F238E27FC236}">
                <a16:creationId xmlns:a16="http://schemas.microsoft.com/office/drawing/2014/main" id="{A8B1151F-B6A6-4E41-8427-1718158E8B9D}"/>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5840970" y="4219581"/>
            <a:ext cx="3475572" cy="2023936"/>
          </a:xfrm>
          <a:prstGeom prst="rect">
            <a:avLst/>
          </a:prstGeom>
          <a:ln w="19050">
            <a:solidFill>
              <a:srgbClr val="314091"/>
            </a:solidFill>
          </a:ln>
        </p:spPr>
      </p:pic>
      <p:sp>
        <p:nvSpPr>
          <p:cNvPr id="3" name="Rectangle 2">
            <a:extLst>
              <a:ext uri="{FF2B5EF4-FFF2-40B4-BE49-F238E27FC236}">
                <a16:creationId xmlns:a16="http://schemas.microsoft.com/office/drawing/2014/main" id="{B52A8ABE-9153-4547-9503-7B2F61C1F748}"/>
              </a:ext>
            </a:extLst>
          </p:cNvPr>
          <p:cNvSpPr/>
          <p:nvPr/>
        </p:nvSpPr>
        <p:spPr>
          <a:xfrm rot="4179470">
            <a:off x="3471310" y="5097426"/>
            <a:ext cx="662543" cy="239665"/>
          </a:xfrm>
          <a:prstGeom prst="rect">
            <a:avLst/>
          </a:prstGeom>
          <a:solidFill>
            <a:srgbClr val="009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Gill Sans MT Condensed" panose="020B0506020104020203" pitchFamily="34" charset="0"/>
              </a:rPr>
              <a:t>Input</a:t>
            </a:r>
          </a:p>
        </p:txBody>
      </p:sp>
    </p:spTree>
    <p:extLst>
      <p:ext uri="{BB962C8B-B14F-4D97-AF65-F5344CB8AC3E}">
        <p14:creationId xmlns:p14="http://schemas.microsoft.com/office/powerpoint/2010/main" val="15245013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688" y="606056"/>
            <a:ext cx="11727712" cy="969757"/>
          </a:xfrm>
        </p:spPr>
        <p:txBody>
          <a:bodyPr>
            <a:noAutofit/>
          </a:bodyPr>
          <a:lstStyle/>
          <a:p>
            <a:pPr algn="l"/>
            <a:r>
              <a:rPr lang="en-US" sz="2400" dirty="0"/>
              <a:t>Public Involvement: </a:t>
            </a:r>
            <a:br>
              <a:rPr lang="en-US" sz="2400" dirty="0"/>
            </a:br>
            <a:r>
              <a:rPr lang="en-US" sz="2400" dirty="0"/>
              <a:t>Planning &amp; Environmental Linkages, Project Advisory Committee Details</a:t>
            </a:r>
          </a:p>
        </p:txBody>
      </p:sp>
      <p:pic>
        <p:nvPicPr>
          <p:cNvPr id="5" name="Picture 4">
            <a:extLst>
              <a:ext uri="{FF2B5EF4-FFF2-40B4-BE49-F238E27FC236}">
                <a16:creationId xmlns:a16="http://schemas.microsoft.com/office/drawing/2014/main" id="{B5DC2411-CBE9-4743-BB96-ABC527AA186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88930" y="2137144"/>
            <a:ext cx="8014139" cy="4114800"/>
          </a:xfrm>
          <a:prstGeom prst="rect">
            <a:avLst/>
          </a:prstGeom>
          <a:ln w="19050">
            <a:solidFill>
              <a:srgbClr val="314091"/>
            </a:solidFill>
          </a:ln>
        </p:spPr>
      </p:pic>
    </p:spTree>
    <p:extLst>
      <p:ext uri="{BB962C8B-B14F-4D97-AF65-F5344CB8AC3E}">
        <p14:creationId xmlns:p14="http://schemas.microsoft.com/office/powerpoint/2010/main" val="19484216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290" y="456386"/>
            <a:ext cx="11077903" cy="598589"/>
          </a:xfrm>
        </p:spPr>
        <p:txBody>
          <a:bodyPr>
            <a:noAutofit/>
          </a:bodyPr>
          <a:lstStyle/>
          <a:p>
            <a:r>
              <a:rPr lang="en-US" sz="3000" dirty="0">
                <a:solidFill>
                  <a:schemeClr val="tx1"/>
                </a:solidFill>
              </a:rPr>
              <a:t>What is the Planning &amp; Environmental Linkages Process?</a:t>
            </a:r>
          </a:p>
        </p:txBody>
      </p:sp>
      <p:sp>
        <p:nvSpPr>
          <p:cNvPr id="5" name="TextBox 4">
            <a:extLst>
              <a:ext uri="{FF2B5EF4-FFF2-40B4-BE49-F238E27FC236}">
                <a16:creationId xmlns:a16="http://schemas.microsoft.com/office/drawing/2014/main" id="{55D70D13-7F46-421F-A894-B9F2BC88248E}"/>
              </a:ext>
            </a:extLst>
          </p:cNvPr>
          <p:cNvSpPr txBox="1"/>
          <p:nvPr/>
        </p:nvSpPr>
        <p:spPr>
          <a:xfrm>
            <a:off x="363332" y="1338434"/>
            <a:ext cx="7504761" cy="4524315"/>
          </a:xfrm>
          <a:prstGeom prst="rect">
            <a:avLst/>
          </a:prstGeom>
          <a:noFill/>
        </p:spPr>
        <p:txBody>
          <a:bodyPr wrap="square" rtlCol="0">
            <a:spAutoFit/>
          </a:bodyPr>
          <a:lstStyle/>
          <a:p>
            <a:pPr marL="800100" lvl="1" indent="-342900"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800100" lvl="1" indent="-342900" algn="just">
              <a:buFont typeface="Arial" panose="020B0604020202020204" pitchFamily="34" charset="0"/>
              <a:buChar char="•"/>
            </a:pPr>
            <a:r>
              <a:rPr lang="en-US" dirty="0">
                <a:solidFill>
                  <a:schemeClr val="tx1">
                    <a:lumMod val="75000"/>
                    <a:lumOff val="25000"/>
                  </a:schemeClr>
                </a:solidFill>
                <a:latin typeface="Arial" panose="020B0604020202020204" pitchFamily="34" charset="0"/>
                <a:cs typeface="Arial" panose="020B0604020202020204" pitchFamily="34" charset="0"/>
              </a:rPr>
              <a:t>The Planning and Environment Linkages process (PEL) incorporates environmental, community, and economic goals </a:t>
            </a:r>
            <a:r>
              <a:rPr lang="en-US" u="sng" dirty="0">
                <a:solidFill>
                  <a:schemeClr val="tx1">
                    <a:lumMod val="75000"/>
                    <a:lumOff val="25000"/>
                  </a:schemeClr>
                </a:solidFill>
                <a:latin typeface="Arial" panose="020B0604020202020204" pitchFamily="34" charset="0"/>
                <a:cs typeface="Arial" panose="020B0604020202020204" pitchFamily="34" charset="0"/>
              </a:rPr>
              <a:t>in the very early planning and design phases </a:t>
            </a:r>
            <a:r>
              <a:rPr lang="en-US" dirty="0">
                <a:solidFill>
                  <a:schemeClr val="tx1">
                    <a:lumMod val="75000"/>
                    <a:lumOff val="25000"/>
                  </a:schemeClr>
                </a:solidFill>
                <a:latin typeface="Arial" panose="020B0604020202020204" pitchFamily="34" charset="0"/>
                <a:cs typeface="Arial" panose="020B0604020202020204" pitchFamily="34" charset="0"/>
              </a:rPr>
              <a:t>of transportation projects/programs. </a:t>
            </a:r>
          </a:p>
          <a:p>
            <a:pPr lvl="1" algn="just"/>
            <a:endParaRPr lang="en-US" dirty="0">
              <a:solidFill>
                <a:schemeClr val="tx1">
                  <a:lumMod val="75000"/>
                  <a:lumOff val="25000"/>
                </a:schemeClr>
              </a:solidFill>
              <a:latin typeface="Arial" panose="020B0604020202020204" pitchFamily="34" charset="0"/>
              <a:cs typeface="Arial" panose="020B0604020202020204" pitchFamily="34" charset="0"/>
            </a:endParaRPr>
          </a:p>
          <a:p>
            <a:pPr marL="800100" lvl="1" indent="-342900" algn="just">
              <a:buFont typeface="Arial" panose="020B0604020202020204" pitchFamily="34" charset="0"/>
              <a:buChar char="•"/>
            </a:pPr>
            <a:r>
              <a:rPr lang="en-US" dirty="0">
                <a:solidFill>
                  <a:schemeClr val="tx1">
                    <a:lumMod val="75000"/>
                    <a:lumOff val="25000"/>
                  </a:schemeClr>
                </a:solidFill>
                <a:latin typeface="Arial" panose="020B0604020202020204" pitchFamily="34" charset="0"/>
                <a:cs typeface="Arial" panose="020B0604020202020204" pitchFamily="34" charset="0"/>
              </a:rPr>
              <a:t>PEL process was developed by the Federal Highway Administration (FHWA).</a:t>
            </a:r>
          </a:p>
          <a:p>
            <a:pPr marL="800100" lvl="1" indent="-342900" algn="just">
              <a:buFont typeface="Arial" panose="020B0604020202020204" pitchFamily="34" charset="0"/>
              <a:buChar char="•"/>
            </a:pPr>
            <a:endParaRPr lang="en-US" dirty="0">
              <a:solidFill>
                <a:schemeClr val="tx1">
                  <a:lumMod val="75000"/>
                  <a:lumOff val="25000"/>
                </a:schemeClr>
              </a:solidFill>
              <a:latin typeface="Arial" panose="020B0604020202020204" pitchFamily="34" charset="0"/>
              <a:cs typeface="Arial" panose="020B0604020202020204" pitchFamily="34" charset="0"/>
            </a:endParaRPr>
          </a:p>
          <a:p>
            <a:pPr marL="800100" lvl="1" indent="-342900" algn="just">
              <a:buFont typeface="Arial" panose="020B0604020202020204" pitchFamily="34" charset="0"/>
              <a:buChar char="•"/>
            </a:pPr>
            <a:r>
              <a:rPr lang="en-US" dirty="0">
                <a:solidFill>
                  <a:schemeClr val="tx1">
                    <a:lumMod val="75000"/>
                    <a:lumOff val="25000"/>
                  </a:schemeClr>
                </a:solidFill>
                <a:latin typeface="Arial" panose="020B0604020202020204" pitchFamily="34" charset="0"/>
                <a:cs typeface="Arial" panose="020B0604020202020204" pitchFamily="34" charset="0"/>
              </a:rPr>
              <a:t>CTDOT will utilize the PEL approach for the New Mix’s early planning process.</a:t>
            </a:r>
          </a:p>
          <a:p>
            <a:pPr lvl="1" algn="just"/>
            <a:endParaRPr lang="en-US" dirty="0">
              <a:solidFill>
                <a:schemeClr val="tx1">
                  <a:lumMod val="75000"/>
                  <a:lumOff val="25000"/>
                </a:schemeClr>
              </a:solidFill>
              <a:latin typeface="Arial" panose="020B0604020202020204" pitchFamily="34" charset="0"/>
              <a:cs typeface="Arial" panose="020B0604020202020204" pitchFamily="34" charset="0"/>
            </a:endParaRPr>
          </a:p>
          <a:p>
            <a:pPr marL="742950" lvl="1" indent="-285750" algn="just" defTabSz="457200">
              <a:buFont typeface="Arial" panose="020B0604020202020204" pitchFamily="34" charset="0"/>
              <a:buChar char="•"/>
              <a:defRPr/>
            </a:pPr>
            <a:r>
              <a:rPr lang="en-US" dirty="0">
                <a:solidFill>
                  <a:schemeClr val="tx1">
                    <a:lumMod val="75000"/>
                    <a:lumOff val="25000"/>
                  </a:schemeClr>
                </a:solidFill>
                <a:latin typeface="Arial" panose="020B0604020202020204" pitchFamily="34" charset="0"/>
                <a:cs typeface="Arial" panose="020B0604020202020204" pitchFamily="34" charset="0"/>
              </a:rPr>
              <a:t>Through PEL, CTDOT will collaborate with the community to develop a vision for the needed transportation improvements of the New Mix, being mindful of the potential impacts on the community and environment within and surrounding Waterbury.</a:t>
            </a:r>
          </a:p>
        </p:txBody>
      </p:sp>
      <p:pic>
        <p:nvPicPr>
          <p:cNvPr id="2052" name="Picture 4" descr="FHWA Planning and Environment Linkages (PEL) Fact Sheet">
            <a:extLst>
              <a:ext uri="{FF2B5EF4-FFF2-40B4-BE49-F238E27FC236}">
                <a16:creationId xmlns:a16="http://schemas.microsoft.com/office/drawing/2014/main" id="{30DC55EB-AAFC-4661-826B-032F569957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1175" y="2485512"/>
            <a:ext cx="3429523" cy="2103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8537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29171"/>
            <a:ext cx="10972800" cy="598589"/>
          </a:xfrm>
        </p:spPr>
        <p:txBody>
          <a:bodyPr>
            <a:noAutofit/>
          </a:bodyPr>
          <a:lstStyle/>
          <a:p>
            <a:r>
              <a:rPr lang="en-US" sz="3200" dirty="0">
                <a:solidFill>
                  <a:schemeClr val="tx1"/>
                </a:solidFill>
              </a:rPr>
              <a:t>Public Involvement &amp; the PEL Approach</a:t>
            </a:r>
          </a:p>
        </p:txBody>
      </p:sp>
      <p:sp>
        <p:nvSpPr>
          <p:cNvPr id="3" name="TextBox 2">
            <a:extLst>
              <a:ext uri="{FF2B5EF4-FFF2-40B4-BE49-F238E27FC236}">
                <a16:creationId xmlns:a16="http://schemas.microsoft.com/office/drawing/2014/main" id="{1945D7F7-9A3B-4649-9D70-8FE48F610602}"/>
              </a:ext>
            </a:extLst>
          </p:cNvPr>
          <p:cNvSpPr txBox="1"/>
          <p:nvPr/>
        </p:nvSpPr>
        <p:spPr>
          <a:xfrm>
            <a:off x="609600" y="1529885"/>
            <a:ext cx="10972800" cy="4196020"/>
          </a:xfrm>
          <a:prstGeom prst="rect">
            <a:avLst/>
          </a:prstGeom>
          <a:noFill/>
        </p:spPr>
        <p:txBody>
          <a:bodyPr wrap="square" rtlCol="0">
            <a:spAutoFit/>
          </a:bodyPr>
          <a:lstStyle/>
          <a:p>
            <a:pPr algn="just">
              <a:spcAft>
                <a:spcPts val="800"/>
              </a:spcAft>
            </a:pPr>
            <a:r>
              <a:rPr lang="en-US"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Via various platforms, any member of the community will have opportunities to learn, ask questions, and provide input on the New Mix Program. All community input, no matter how it is received, will be weighed the same. </a:t>
            </a:r>
          </a:p>
          <a:p>
            <a:pPr algn="just">
              <a:spcAft>
                <a:spcPts val="800"/>
              </a:spcAft>
            </a:pPr>
            <a:r>
              <a:rPr lang="en-US" dirty="0">
                <a:solidFill>
                  <a:schemeClr val="tx1">
                    <a:lumMod val="75000"/>
                    <a:lumOff val="25000"/>
                  </a:schemeClr>
                </a:solidFill>
                <a:latin typeface="Arial" panose="020B0604020202020204" pitchFamily="34" charset="0"/>
                <a:cs typeface="Arial" panose="020B0604020202020204" pitchFamily="34" charset="0"/>
              </a:rPr>
              <a:t>Throughout the PEL process, CTDOT will collaborate with the community to:</a:t>
            </a:r>
          </a:p>
          <a:p>
            <a:pPr algn="just"/>
            <a:endParaRPr lang="en-US" dirty="0">
              <a:solidFill>
                <a:schemeClr val="tx1">
                  <a:lumMod val="75000"/>
                  <a:lumOff val="25000"/>
                </a:schemeClr>
              </a:solidFill>
              <a:latin typeface="Arial" panose="020B0604020202020204" pitchFamily="34" charset="0"/>
              <a:cs typeface="Arial" panose="020B0604020202020204" pitchFamily="34" charset="0"/>
            </a:endParaRPr>
          </a:p>
          <a:p>
            <a:pPr marL="1257300" lvl="2" indent="-342900" algn="just">
              <a:spcAft>
                <a:spcPts val="800"/>
              </a:spcAft>
              <a:buFont typeface="Arial" panose="020B0604020202020204" pitchFamily="34" charset="0"/>
              <a:buChar char="•"/>
            </a:pPr>
            <a:r>
              <a:rPr lang="en-US" dirty="0">
                <a:solidFill>
                  <a:schemeClr val="tx1">
                    <a:lumMod val="75000"/>
                    <a:lumOff val="25000"/>
                  </a:schemeClr>
                </a:solidFill>
                <a:latin typeface="Arial" panose="020B0604020202020204" pitchFamily="34" charset="0"/>
                <a:cs typeface="Arial" panose="020B0604020202020204" pitchFamily="34" charset="0"/>
              </a:rPr>
              <a:t>Define the program’s Purpose &amp; Need and Goals &amp; Objectives</a:t>
            </a:r>
          </a:p>
          <a:p>
            <a:pPr marL="1257300" lvl="2" indent="-342900">
              <a:spcAft>
                <a:spcPts val="800"/>
              </a:spcAft>
              <a:buFont typeface="Arial" panose="020B0604020202020204" pitchFamily="34" charset="0"/>
              <a:buChar char="•"/>
            </a:pPr>
            <a:r>
              <a:rPr lang="en-US" dirty="0">
                <a:solidFill>
                  <a:schemeClr val="tx1">
                    <a:lumMod val="75000"/>
                    <a:lumOff val="25000"/>
                  </a:schemeClr>
                </a:solidFill>
                <a:latin typeface="Arial" panose="020B0604020202020204" pitchFamily="34" charset="0"/>
                <a:cs typeface="Arial" panose="020B0604020202020204" pitchFamily="34" charset="0"/>
              </a:rPr>
              <a:t>Identify transportation issues</a:t>
            </a:r>
          </a:p>
          <a:p>
            <a:pPr marL="1257300" lvl="2" indent="-342900">
              <a:spcAft>
                <a:spcPts val="800"/>
              </a:spcAft>
              <a:buFont typeface="Arial" panose="020B0604020202020204" pitchFamily="34" charset="0"/>
              <a:buChar char="•"/>
            </a:pPr>
            <a:r>
              <a:rPr lang="en-US" dirty="0">
                <a:solidFill>
                  <a:schemeClr val="tx1">
                    <a:lumMod val="75000"/>
                    <a:lumOff val="25000"/>
                  </a:schemeClr>
                </a:solidFill>
                <a:latin typeface="Arial" panose="020B0604020202020204" pitchFamily="34" charset="0"/>
                <a:cs typeface="Arial" panose="020B0604020202020204" pitchFamily="34" charset="0"/>
              </a:rPr>
              <a:t>Highlight community &amp; environmental concerns</a:t>
            </a:r>
          </a:p>
          <a:p>
            <a:pPr marL="1257300" lvl="2" indent="-342900">
              <a:spcAft>
                <a:spcPts val="800"/>
              </a:spcAft>
              <a:buFont typeface="Arial" panose="020B0604020202020204" pitchFamily="34" charset="0"/>
              <a:buChar char="•"/>
            </a:pPr>
            <a:r>
              <a:rPr lang="en-US" dirty="0">
                <a:solidFill>
                  <a:schemeClr val="tx1">
                    <a:lumMod val="75000"/>
                    <a:lumOff val="25000"/>
                  </a:schemeClr>
                </a:solidFill>
                <a:latin typeface="Arial" panose="020B0604020202020204" pitchFamily="34" charset="0"/>
                <a:cs typeface="Arial" panose="020B0604020202020204" pitchFamily="34" charset="0"/>
              </a:rPr>
              <a:t>Determine priorities </a:t>
            </a:r>
          </a:p>
          <a:p>
            <a:pPr marL="1257300" lvl="2" indent="-342900">
              <a:spcAft>
                <a:spcPts val="800"/>
              </a:spcAft>
              <a:buFont typeface="Arial" panose="020B0604020202020204" pitchFamily="34" charset="0"/>
              <a:buChar char="•"/>
            </a:pPr>
            <a:r>
              <a:rPr lang="en-US" dirty="0">
                <a:solidFill>
                  <a:schemeClr val="tx1">
                    <a:lumMod val="75000"/>
                    <a:lumOff val="25000"/>
                  </a:schemeClr>
                </a:solidFill>
                <a:latin typeface="Arial" panose="020B0604020202020204" pitchFamily="34" charset="0"/>
                <a:cs typeface="Arial" panose="020B0604020202020204" pitchFamily="34" charset="0"/>
              </a:rPr>
              <a:t>Identify and evaluate solutions (early design concepts) against the variables mentioned above, leading to the narrowing down of final design options</a:t>
            </a:r>
          </a:p>
          <a:p>
            <a:pPr lvl="1" algn="just">
              <a:spcAft>
                <a:spcPts val="800"/>
              </a:spcAft>
            </a:pP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60979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730" y="603339"/>
            <a:ext cx="10972800" cy="598589"/>
          </a:xfrm>
        </p:spPr>
        <p:txBody>
          <a:bodyPr>
            <a:noAutofit/>
          </a:bodyPr>
          <a:lstStyle/>
          <a:p>
            <a:r>
              <a:rPr lang="en-US" sz="3200" dirty="0">
                <a:solidFill>
                  <a:schemeClr val="tx1"/>
                </a:solidFill>
              </a:rPr>
              <a:t>Project Advisory Committee Detail &amp; Timeline</a:t>
            </a:r>
          </a:p>
        </p:txBody>
      </p:sp>
      <p:sp>
        <p:nvSpPr>
          <p:cNvPr id="5" name="Rectangle 4">
            <a:extLst>
              <a:ext uri="{FF2B5EF4-FFF2-40B4-BE49-F238E27FC236}">
                <a16:creationId xmlns:a16="http://schemas.microsoft.com/office/drawing/2014/main" id="{EAD67101-205F-4BC5-85D7-1925500BE959}"/>
              </a:ext>
            </a:extLst>
          </p:cNvPr>
          <p:cNvSpPr/>
          <p:nvPr/>
        </p:nvSpPr>
        <p:spPr>
          <a:xfrm>
            <a:off x="268606" y="1289667"/>
            <a:ext cx="11435047" cy="1570302"/>
          </a:xfrm>
          <a:prstGeom prst="rect">
            <a:avLst/>
          </a:prstGeom>
        </p:spPr>
        <p:txBody>
          <a:bodyPr wrap="square">
            <a:spAutoFit/>
          </a:bodyPr>
          <a:lstStyle/>
          <a:p>
            <a:pPr marL="742950" marR="0" indent="-285750">
              <a:lnSpc>
                <a:spcPct val="115000"/>
              </a:lnSpc>
              <a:spcBef>
                <a:spcPts val="0"/>
              </a:spcBef>
              <a:spcAft>
                <a:spcPts val="600"/>
              </a:spcAft>
              <a:buFont typeface="Arial" panose="020B0604020202020204" pitchFamily="34" charset="0"/>
              <a:buChar char="•"/>
            </a:pPr>
            <a:r>
              <a:rPr lang="en-US"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The Project Advisory Committee (PAC) is an important component of PEL</a:t>
            </a:r>
          </a:p>
          <a:p>
            <a:pPr marL="742950" marR="0" indent="-285750">
              <a:lnSpc>
                <a:spcPct val="115000"/>
              </a:lnSpc>
              <a:spcBef>
                <a:spcPts val="0"/>
              </a:spcBef>
              <a:spcAft>
                <a:spcPts val="600"/>
              </a:spcAft>
              <a:buFont typeface="Arial" panose="020B0604020202020204" pitchFamily="34" charset="0"/>
              <a:buChar char="•"/>
            </a:pPr>
            <a:r>
              <a:rPr lang="en-US"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Serving on the PAC provides opportunity for those who want to be more involved in the PEL study.</a:t>
            </a:r>
          </a:p>
          <a:p>
            <a:pPr marL="742950" marR="0" indent="-285750">
              <a:lnSpc>
                <a:spcPct val="115000"/>
              </a:lnSpc>
              <a:spcBef>
                <a:spcPts val="0"/>
              </a:spcBef>
              <a:spcAft>
                <a:spcPts val="600"/>
              </a:spcAft>
              <a:buFont typeface="Arial" panose="020B0604020202020204" pitchFamily="34" charset="0"/>
              <a:buChar char="•"/>
            </a:pPr>
            <a:r>
              <a:rPr lang="en-US"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Serving on the PAC requires a bit more time and participation, but is </a:t>
            </a:r>
            <a:r>
              <a:rPr lang="en-US" b="1"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not </a:t>
            </a:r>
            <a:r>
              <a:rPr lang="en-US"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intended to be time consuming</a:t>
            </a:r>
          </a:p>
          <a:p>
            <a:pPr marL="742950" marR="0" indent="-285750">
              <a:lnSpc>
                <a:spcPct val="115000"/>
              </a:lnSpc>
              <a:spcBef>
                <a:spcPts val="0"/>
              </a:spcBef>
              <a:spcAft>
                <a:spcPts val="600"/>
              </a:spcAft>
              <a:buFont typeface="Arial" panose="020B0604020202020204" pitchFamily="34" charset="0"/>
              <a:buChar char="•"/>
            </a:pPr>
            <a:r>
              <a:rPr lang="en-US"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Anticipate 4-7 PAC meetings over a year and a half</a:t>
            </a:r>
          </a:p>
        </p:txBody>
      </p:sp>
      <p:pic>
        <p:nvPicPr>
          <p:cNvPr id="6" name="Picture 5" descr="Timeline&#10;&#10;Description automatically generated">
            <a:extLst>
              <a:ext uri="{FF2B5EF4-FFF2-40B4-BE49-F238E27FC236}">
                <a16:creationId xmlns:a16="http://schemas.microsoft.com/office/drawing/2014/main" id="{0D7E6D4F-CEB1-44FA-A3BA-3560F62EE98E}"/>
              </a:ext>
            </a:extLst>
          </p:cNvPr>
          <p:cNvPicPr>
            <a:picLocks noChangeAspect="1"/>
          </p:cNvPicPr>
          <p:nvPr/>
        </p:nvPicPr>
        <p:blipFill>
          <a:blip r:embed="rId3"/>
          <a:stretch>
            <a:fillRect/>
          </a:stretch>
        </p:blipFill>
        <p:spPr>
          <a:xfrm>
            <a:off x="1310608" y="3179135"/>
            <a:ext cx="10463917" cy="3041093"/>
          </a:xfrm>
          <a:prstGeom prst="rect">
            <a:avLst/>
          </a:prstGeom>
        </p:spPr>
      </p:pic>
      <p:sp>
        <p:nvSpPr>
          <p:cNvPr id="7" name="Rectangle 6">
            <a:extLst>
              <a:ext uri="{FF2B5EF4-FFF2-40B4-BE49-F238E27FC236}">
                <a16:creationId xmlns:a16="http://schemas.microsoft.com/office/drawing/2014/main" id="{C3A0B880-FEB8-4F70-B465-D06E60EE729A}"/>
              </a:ext>
            </a:extLst>
          </p:cNvPr>
          <p:cNvSpPr/>
          <p:nvPr/>
        </p:nvSpPr>
        <p:spPr>
          <a:xfrm rot="16200000">
            <a:off x="356860" y="4104837"/>
            <a:ext cx="1163756" cy="42815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Project Team Tasks</a:t>
            </a:r>
          </a:p>
        </p:txBody>
      </p:sp>
      <p:sp>
        <p:nvSpPr>
          <p:cNvPr id="8" name="Rectangle 7">
            <a:extLst>
              <a:ext uri="{FF2B5EF4-FFF2-40B4-BE49-F238E27FC236}">
                <a16:creationId xmlns:a16="http://schemas.microsoft.com/office/drawing/2014/main" id="{41540D86-3212-44F9-8430-0453D18B4C6D}"/>
              </a:ext>
            </a:extLst>
          </p:cNvPr>
          <p:cNvSpPr/>
          <p:nvPr/>
        </p:nvSpPr>
        <p:spPr>
          <a:xfrm rot="16200000">
            <a:off x="464599" y="5551612"/>
            <a:ext cx="928679" cy="40855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PAC Meetings</a:t>
            </a:r>
          </a:p>
        </p:txBody>
      </p:sp>
    </p:spTree>
    <p:extLst>
      <p:ext uri="{BB962C8B-B14F-4D97-AF65-F5344CB8AC3E}">
        <p14:creationId xmlns:p14="http://schemas.microsoft.com/office/powerpoint/2010/main" val="40380303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730" y="603339"/>
            <a:ext cx="10972800" cy="598589"/>
          </a:xfrm>
        </p:spPr>
        <p:txBody>
          <a:bodyPr>
            <a:noAutofit/>
          </a:bodyPr>
          <a:lstStyle/>
          <a:p>
            <a:r>
              <a:rPr lang="en-US" sz="3200" dirty="0">
                <a:solidFill>
                  <a:schemeClr val="tx1"/>
                </a:solidFill>
              </a:rPr>
              <a:t>Next Steps!</a:t>
            </a:r>
          </a:p>
        </p:txBody>
      </p:sp>
      <p:sp>
        <p:nvSpPr>
          <p:cNvPr id="5" name="Rectangle 4">
            <a:extLst>
              <a:ext uri="{FF2B5EF4-FFF2-40B4-BE49-F238E27FC236}">
                <a16:creationId xmlns:a16="http://schemas.microsoft.com/office/drawing/2014/main" id="{EAD67101-205F-4BC5-85D7-1925500BE959}"/>
              </a:ext>
            </a:extLst>
          </p:cNvPr>
          <p:cNvSpPr/>
          <p:nvPr/>
        </p:nvSpPr>
        <p:spPr>
          <a:xfrm>
            <a:off x="499730" y="1238047"/>
            <a:ext cx="10861288" cy="4381905"/>
          </a:xfrm>
          <a:prstGeom prst="rect">
            <a:avLst/>
          </a:prstGeom>
        </p:spPr>
        <p:txBody>
          <a:bodyPr wrap="square">
            <a:spAutoFit/>
          </a:bodyPr>
          <a:lstStyle/>
          <a:p>
            <a:pPr marL="742950" marR="0" indent="-285750">
              <a:lnSpc>
                <a:spcPct val="115000"/>
              </a:lnSpc>
              <a:spcBef>
                <a:spcPts val="0"/>
              </a:spcBef>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Please let us know if you would like to be considered to serve on the PAC.</a:t>
            </a:r>
          </a:p>
          <a:p>
            <a:pPr marL="457200" marR="0">
              <a:lnSpc>
                <a:spcPct val="115000"/>
              </a:lnSpc>
              <a:spcBef>
                <a:spcPts val="0"/>
              </a:spcBef>
              <a:spcAft>
                <a:spcPts val="600"/>
              </a:spcAft>
            </a:pPr>
            <a:endParaRPr lang="en-US" sz="20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endParaRPr>
          </a:p>
          <a:p>
            <a:pPr marL="742950" marR="0" indent="-285750">
              <a:lnSpc>
                <a:spcPct val="115000"/>
              </a:lnSpc>
              <a:spcBef>
                <a:spcPts val="0"/>
              </a:spcBef>
              <a:spcAft>
                <a:spcPts val="600"/>
              </a:spcAft>
              <a:buFont typeface="Arial" panose="020B0604020202020204" pitchFamily="34" charset="0"/>
              <a:buChar char="•"/>
            </a:pPr>
            <a:r>
              <a:rPr lang="en-US" sz="20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Provide us your email if you would like to receive New Mix updates, including notice of public meetings and program news! </a:t>
            </a:r>
          </a:p>
          <a:p>
            <a:pPr marL="457200" marR="0">
              <a:lnSpc>
                <a:spcPct val="115000"/>
              </a:lnSpc>
              <a:spcBef>
                <a:spcPts val="0"/>
              </a:spcBef>
              <a:spcAft>
                <a:spcPts val="600"/>
              </a:spcAft>
            </a:pPr>
            <a:r>
              <a:rPr lang="en-US" sz="20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 </a:t>
            </a:r>
          </a:p>
          <a:p>
            <a:pPr marL="742950" marR="0" indent="-285750">
              <a:lnSpc>
                <a:spcPct val="115000"/>
              </a:lnSpc>
              <a:spcBef>
                <a:spcPts val="0"/>
              </a:spcBef>
              <a:spcAft>
                <a:spcPts val="600"/>
              </a:spcAft>
              <a:buFont typeface="Arial" panose="020B0604020202020204" pitchFamily="34" charset="0"/>
              <a:buChar char="•"/>
            </a:pPr>
            <a:r>
              <a:rPr lang="en-US" sz="20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The New Mix website will launch in late summer/early fall. The website will provide another avenue through which the public can ask questions and leave comments regarding the New Mix program.</a:t>
            </a:r>
          </a:p>
          <a:p>
            <a:pPr marL="457200" marR="0">
              <a:lnSpc>
                <a:spcPct val="115000"/>
              </a:lnSpc>
              <a:spcBef>
                <a:spcPts val="0"/>
              </a:spcBef>
              <a:spcAft>
                <a:spcPts val="600"/>
              </a:spcAft>
            </a:pPr>
            <a:endParaRPr lang="en-US" sz="20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endParaRPr>
          </a:p>
          <a:p>
            <a:pPr marL="742950" marR="0" indent="-285750">
              <a:lnSpc>
                <a:spcPct val="115000"/>
              </a:lnSpc>
              <a:spcBef>
                <a:spcPts val="0"/>
              </a:spcBef>
              <a:spcAft>
                <a:spcPts val="600"/>
              </a:spcAft>
              <a:buFont typeface="Arial" panose="020B0604020202020204" pitchFamily="34" charset="0"/>
              <a:buChar char="•"/>
            </a:pPr>
            <a:r>
              <a:rPr lang="en-US" sz="20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Prior to the New Mix website launch, questions and comment can be emailed to amariotti@hntb.com</a:t>
            </a:r>
          </a:p>
        </p:txBody>
      </p:sp>
    </p:spTree>
    <p:extLst>
      <p:ext uri="{BB962C8B-B14F-4D97-AF65-F5344CB8AC3E}">
        <p14:creationId xmlns:p14="http://schemas.microsoft.com/office/powerpoint/2010/main" val="1042654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29171"/>
            <a:ext cx="10972800" cy="599542"/>
          </a:xfrm>
        </p:spPr>
        <p:txBody>
          <a:bodyPr>
            <a:noAutofit/>
          </a:bodyPr>
          <a:lstStyle/>
          <a:p>
            <a:r>
              <a:rPr lang="en-US" sz="3600" dirty="0">
                <a:solidFill>
                  <a:schemeClr val="tx1"/>
                </a:solidFill>
              </a:rPr>
              <a:t>Agenda </a:t>
            </a:r>
          </a:p>
        </p:txBody>
      </p:sp>
      <p:sp>
        <p:nvSpPr>
          <p:cNvPr id="7" name="Content Placeholder 2">
            <a:extLst>
              <a:ext uri="{FF2B5EF4-FFF2-40B4-BE49-F238E27FC236}">
                <a16:creationId xmlns:a16="http://schemas.microsoft.com/office/drawing/2014/main" id="{C0A3E4D0-5FDD-4C9B-90E1-BB501F70B502}"/>
              </a:ext>
            </a:extLst>
          </p:cNvPr>
          <p:cNvSpPr txBox="1">
            <a:spLocks/>
          </p:cNvSpPr>
          <p:nvPr/>
        </p:nvSpPr>
        <p:spPr>
          <a:xfrm>
            <a:off x="6884276" y="1518230"/>
            <a:ext cx="4809636" cy="3823203"/>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Aft>
                <a:spcPts val="1200"/>
              </a:spcAft>
              <a:defRPr/>
            </a:pPr>
            <a:r>
              <a:rPr lang="en-US" sz="2000" dirty="0">
                <a:solidFill>
                  <a:prstClr val="black"/>
                </a:solidFill>
                <a:latin typeface="Arial" panose="020B0604020202020204" pitchFamily="34" charset="0"/>
                <a:cs typeface="Arial" panose="020B0604020202020204" pitchFamily="34" charset="0"/>
              </a:rPr>
              <a:t>Meeting protocols</a:t>
            </a:r>
          </a:p>
          <a:p>
            <a:pPr marL="342900" indent="-342900">
              <a:spcAft>
                <a:spcPts val="1200"/>
              </a:spcAf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New Mix Team</a:t>
            </a:r>
          </a:p>
          <a:p>
            <a:pPr marL="342900" marR="0" lvl="0" indent="-3429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History of the Mixmaster </a:t>
            </a:r>
          </a:p>
          <a:p>
            <a:pPr marL="342900" marR="0" lvl="0" indent="-3429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New Mix Program</a:t>
            </a:r>
          </a:p>
          <a:p>
            <a:pPr marL="342900" marR="0" lvl="0" indent="-3429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Public Involvement</a:t>
            </a:r>
          </a:p>
          <a:p>
            <a:pPr marL="342900" marR="0" lvl="0" indent="-3429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lang="en-US" sz="2000" dirty="0">
                <a:solidFill>
                  <a:prstClr val="black"/>
                </a:solidFill>
                <a:latin typeface="Arial" panose="020B0604020202020204" pitchFamily="34" charset="0"/>
                <a:cs typeface="Arial" panose="020B0604020202020204" pitchFamily="34" charset="0"/>
              </a:rPr>
              <a:t>Planning &amp; Environmental Linkages and the Project Advisory Committee</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Questions &amp; Comments</a:t>
            </a:r>
          </a:p>
        </p:txBody>
      </p:sp>
      <p:pic>
        <p:nvPicPr>
          <p:cNvPr id="8" name="Picture 7">
            <a:extLst>
              <a:ext uri="{FF2B5EF4-FFF2-40B4-BE49-F238E27FC236}">
                <a16:creationId xmlns:a16="http://schemas.microsoft.com/office/drawing/2014/main" id="{DB43AC58-96CB-437C-8372-AFD8271AE6D9}"/>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758079" y="1517398"/>
            <a:ext cx="5814272" cy="4349777"/>
          </a:xfrm>
          <a:prstGeom prst="rect">
            <a:avLst/>
          </a:prstGeom>
          <a:ln w="38100">
            <a:solidFill>
              <a:srgbClr val="314091"/>
            </a:solidFill>
          </a:ln>
        </p:spPr>
      </p:pic>
    </p:spTree>
    <p:extLst>
      <p:ext uri="{BB962C8B-B14F-4D97-AF65-F5344CB8AC3E}">
        <p14:creationId xmlns:p14="http://schemas.microsoft.com/office/powerpoint/2010/main" val="21313761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29705"/>
            <a:ext cx="11352508" cy="598589"/>
          </a:xfrm>
        </p:spPr>
        <p:txBody>
          <a:bodyPr>
            <a:noAutofit/>
          </a:bodyPr>
          <a:lstStyle/>
          <a:p>
            <a:pPr algn="ctr"/>
            <a:r>
              <a:rPr lang="en-US" sz="4000" dirty="0"/>
              <a:t>Questions &amp; Comments</a:t>
            </a:r>
          </a:p>
        </p:txBody>
      </p:sp>
    </p:spTree>
    <p:extLst>
      <p:ext uri="{BB962C8B-B14F-4D97-AF65-F5344CB8AC3E}">
        <p14:creationId xmlns:p14="http://schemas.microsoft.com/office/powerpoint/2010/main" val="36503319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ext, logo&#10;&#10;Description automatically generated">
            <a:extLst>
              <a:ext uri="{FF2B5EF4-FFF2-40B4-BE49-F238E27FC236}">
                <a16:creationId xmlns:a16="http://schemas.microsoft.com/office/drawing/2014/main" id="{D9C9B153-0E89-487F-B1C2-24BC7B36C56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556256" y="3913127"/>
            <a:ext cx="726284" cy="726283"/>
          </a:xfrm>
          <a:prstGeom prst="rect">
            <a:avLst/>
          </a:prstGeom>
        </p:spPr>
      </p:pic>
    </p:spTree>
    <p:extLst>
      <p:ext uri="{BB962C8B-B14F-4D97-AF65-F5344CB8AC3E}">
        <p14:creationId xmlns:p14="http://schemas.microsoft.com/office/powerpoint/2010/main" val="2784761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936" y="430649"/>
            <a:ext cx="10972800" cy="599542"/>
          </a:xfrm>
        </p:spPr>
        <p:txBody>
          <a:bodyPr>
            <a:noAutofit/>
          </a:bodyPr>
          <a:lstStyle/>
          <a:p>
            <a:r>
              <a:rPr lang="en-US" sz="3000" dirty="0">
                <a:solidFill>
                  <a:schemeClr val="tx1"/>
                </a:solidFill>
              </a:rPr>
              <a:t>Zoom Meeting Protocols </a:t>
            </a:r>
          </a:p>
        </p:txBody>
      </p:sp>
      <p:sp>
        <p:nvSpPr>
          <p:cNvPr id="5" name="TextBox 4">
            <a:extLst>
              <a:ext uri="{FF2B5EF4-FFF2-40B4-BE49-F238E27FC236}">
                <a16:creationId xmlns:a16="http://schemas.microsoft.com/office/drawing/2014/main" id="{162857C5-9313-4E24-A05F-8541CE1AF56F}"/>
              </a:ext>
            </a:extLst>
          </p:cNvPr>
          <p:cNvSpPr txBox="1"/>
          <p:nvPr/>
        </p:nvSpPr>
        <p:spPr>
          <a:xfrm>
            <a:off x="827164" y="1442419"/>
            <a:ext cx="10537671" cy="3801041"/>
          </a:xfrm>
          <a:prstGeom prst="rect">
            <a:avLst/>
          </a:prstGeom>
          <a:noFill/>
        </p:spPr>
        <p:txBody>
          <a:bodyPr wrap="square" rtlCol="0">
            <a:spAutoFit/>
          </a:bodyPr>
          <a:lstStyle/>
          <a:p>
            <a:r>
              <a:rPr lang="en-US" dirty="0">
                <a:solidFill>
                  <a:prstClr val="black"/>
                </a:solidFill>
                <a:latin typeface="Arial" panose="020B0604020202020204" pitchFamily="34" charset="0"/>
                <a:cs typeface="Arial" panose="020B0604020202020204" pitchFamily="34" charset="0"/>
              </a:rPr>
              <a:t>To ensure meetings are productive, friendly, and efficient, we request that attendees adhere to the following:</a:t>
            </a:r>
          </a:p>
          <a:p>
            <a:pPr>
              <a:spcAft>
                <a:spcPts val="600"/>
              </a:spcAft>
            </a:pPr>
            <a:endParaRPr lang="en-US" dirty="0">
              <a:solidFill>
                <a:prstClr val="black"/>
              </a:solidFill>
              <a:latin typeface="Arial" panose="020B0604020202020204" pitchFamily="34" charset="0"/>
              <a:cs typeface="Arial" panose="020B0604020202020204" pitchFamily="34" charset="0"/>
            </a:endParaRPr>
          </a:p>
          <a:p>
            <a:pPr marL="285750" indent="-285750" algn="just">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Use respectful language &amp; standard, professional meeting decorum. </a:t>
            </a:r>
          </a:p>
          <a:p>
            <a:pPr marL="285750" indent="-285750" algn="just">
              <a:spcAft>
                <a:spcPts val="1200"/>
              </a:spcAft>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Remain muted when not speaking. </a:t>
            </a:r>
          </a:p>
          <a:p>
            <a:pPr marL="285750" indent="-285750" algn="just">
              <a:spcAft>
                <a:spcPts val="1200"/>
              </a:spcAft>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Hold questions until after the presentation.</a:t>
            </a:r>
          </a:p>
          <a:p>
            <a:pPr marL="285750" indent="-285750" algn="just">
              <a:spcAft>
                <a:spcPts val="1200"/>
              </a:spcAft>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Please note that in the rare event that a backlog of pending questions and/or comments occurs we will ask that attendees limit initial comments to 2 minutes so that everyone has a chance to speak. Once everyone has had the opportunity to speak, we will then allow attendees who have additional comments more time. </a:t>
            </a:r>
          </a:p>
          <a:p>
            <a:pPr>
              <a:spcAft>
                <a:spcPts val="400"/>
              </a:spcAft>
            </a:pPr>
            <a:endParaRPr lang="en-US" sz="16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5876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29171"/>
            <a:ext cx="10972800" cy="599542"/>
          </a:xfrm>
        </p:spPr>
        <p:txBody>
          <a:bodyPr>
            <a:noAutofit/>
          </a:bodyPr>
          <a:lstStyle/>
          <a:p>
            <a:pPr lvl="1">
              <a:spcBef>
                <a:spcPts val="2400"/>
              </a:spcBef>
            </a:pPr>
            <a:r>
              <a:rPr lang="en-US" sz="2800" b="1" dirty="0"/>
              <a:t>Mixmaster Reconstruction Program Timeline (2017-Present)</a:t>
            </a:r>
          </a:p>
        </p:txBody>
      </p:sp>
      <p:grpSp>
        <p:nvGrpSpPr>
          <p:cNvPr id="3" name="Group 2">
            <a:extLst>
              <a:ext uri="{FF2B5EF4-FFF2-40B4-BE49-F238E27FC236}">
                <a16:creationId xmlns:a16="http://schemas.microsoft.com/office/drawing/2014/main" id="{BBEFA868-352D-4FCA-96F9-C94028453E2C}"/>
              </a:ext>
            </a:extLst>
          </p:cNvPr>
          <p:cNvGrpSpPr/>
          <p:nvPr/>
        </p:nvGrpSpPr>
        <p:grpSpPr>
          <a:xfrm>
            <a:off x="933672" y="1375155"/>
            <a:ext cx="10324656" cy="4963199"/>
            <a:chOff x="950563" y="1410980"/>
            <a:chExt cx="10324656" cy="4963199"/>
          </a:xfrm>
        </p:grpSpPr>
        <p:sp>
          <p:nvSpPr>
            <p:cNvPr id="5" name="ProjectBarRectangle">
              <a:extLst>
                <a:ext uri="{FF2B5EF4-FFF2-40B4-BE49-F238E27FC236}">
                  <a16:creationId xmlns:a16="http://schemas.microsoft.com/office/drawing/2014/main" id="{49D5369D-3544-4DFD-A511-68DEF2D3E46F}"/>
                </a:ext>
              </a:extLst>
            </p:cNvPr>
            <p:cNvSpPr/>
            <p:nvPr/>
          </p:nvSpPr>
          <p:spPr>
            <a:xfrm>
              <a:off x="1669911" y="2877638"/>
              <a:ext cx="8979630" cy="1274963"/>
            </a:xfrm>
            <a:prstGeom prst="rect">
              <a:avLst/>
            </a:prstGeom>
            <a:solidFill>
              <a:srgbClr val="FFFFFF">
                <a:alpha val="100000"/>
              </a:srgbClr>
            </a:solidFill>
            <a:ln w="12700">
              <a:solidFill>
                <a:srgbClr val="444444"/>
              </a:solidFill>
            </a:ln>
          </p:spPr>
          <p:style>
            <a:lnRef idx="0">
              <a:scrgbClr r="0" g="0" b="0"/>
            </a:lnRef>
            <a:fillRef idx="0">
              <a:scrgbClr r="0" g="0" b="0"/>
            </a:fillRef>
            <a:effectRef idx="0">
              <a:scrgbClr r="0" g="0" b="0"/>
            </a:effectRef>
            <a:fontRef idx="none"/>
          </p:style>
          <p:txBody>
            <a:bodyPr rot="0" spcFirstLastPara="0" vert="horz" wrap="square" lIns="0" tIns="0" rIns="0" bIns="0" spcCol="0" rtlCol="0" anchor="ctr" forceAA="0" compatLnSpc="1">
              <a:prstTxWarp prst="textNoShape">
                <a:avLst/>
              </a:prstTxWarp>
              <a:normAutofit/>
            </a:bodyPr>
            <a:lstStyle/>
            <a:p>
              <a:pPr algn="ctr"/>
              <a:endParaRPr lang="en-US">
                <a:latin typeface="Arial" panose="020B0604020202020204" pitchFamily="34" charset="0"/>
                <a:cs typeface="Arial" panose="020B0604020202020204" pitchFamily="34" charset="0"/>
              </a:endParaRPr>
            </a:p>
          </p:txBody>
        </p:sp>
        <p:sp>
          <p:nvSpPr>
            <p:cNvPr id="6" name="ProjectBar-Left-Label">
              <a:extLst>
                <a:ext uri="{FF2B5EF4-FFF2-40B4-BE49-F238E27FC236}">
                  <a16:creationId xmlns:a16="http://schemas.microsoft.com/office/drawing/2014/main" id="{07D0B86E-98A2-4E5E-9BDB-224597E25059}"/>
                </a:ext>
              </a:extLst>
            </p:cNvPr>
            <p:cNvSpPr txBox="1"/>
            <p:nvPr/>
          </p:nvSpPr>
          <p:spPr>
            <a:xfrm>
              <a:off x="950563" y="2851766"/>
              <a:ext cx="683611" cy="275966"/>
            </a:xfrm>
            <a:prstGeom prst="rect">
              <a:avLst/>
            </a:prstGeom>
            <a:ln>
              <a:noFill/>
            </a:ln>
          </p:spPr>
          <p:style>
            <a:lnRef idx="0">
              <a:scrgbClr r="0" g="0" b="0"/>
            </a:lnRef>
            <a:fillRef idx="0">
              <a:scrgbClr r="0" g="0" b="0"/>
            </a:fillRef>
            <a:effectRef idx="0">
              <a:scrgbClr r="0" g="0" b="0"/>
            </a:effectRef>
            <a:fontRef idx="none"/>
          </p:style>
          <p:txBody>
            <a:bodyPr rot="0" spcFirstLastPara="0" vert="horz" wrap="square" lIns="0" tIns="0" rIns="0" bIns="0" spcCol="0" rtlCol="0" anchor="ctr" forceAA="0" compatLnSpc="1">
              <a:prstTxWarp prst="textNoShape">
                <a:avLst/>
              </a:prstTxWarp>
              <a:normAutofit/>
            </a:bodyPr>
            <a:lstStyle/>
            <a:p>
              <a:pPr algn="r" rtl="0"/>
              <a:r>
                <a:rPr lang="en-US" sz="900" b="0" i="0" dirty="0">
                  <a:solidFill>
                    <a:srgbClr val="444444"/>
                  </a:solidFill>
                  <a:latin typeface="Arial" panose="020B0604020202020204" pitchFamily="34" charset="0"/>
                  <a:cs typeface="Arial" panose="020B0604020202020204" pitchFamily="34" charset="0"/>
                </a:rPr>
                <a:t>July 2017</a:t>
              </a:r>
            </a:p>
          </p:txBody>
        </p:sp>
        <p:sp>
          <p:nvSpPr>
            <p:cNvPr id="9" name="ProjectBar-Right-Label">
              <a:extLst>
                <a:ext uri="{FF2B5EF4-FFF2-40B4-BE49-F238E27FC236}">
                  <a16:creationId xmlns:a16="http://schemas.microsoft.com/office/drawing/2014/main" id="{A57C0A65-261C-4571-9101-D8DE1B0FA83C}"/>
                </a:ext>
              </a:extLst>
            </p:cNvPr>
            <p:cNvSpPr txBox="1"/>
            <p:nvPr/>
          </p:nvSpPr>
          <p:spPr>
            <a:xfrm>
              <a:off x="10719061" y="2851766"/>
              <a:ext cx="556158" cy="275966"/>
            </a:xfrm>
            <a:prstGeom prst="rect">
              <a:avLst/>
            </a:prstGeom>
            <a:ln>
              <a:noFill/>
            </a:ln>
          </p:spPr>
          <p:style>
            <a:lnRef idx="0">
              <a:scrgbClr r="0" g="0" b="0"/>
            </a:lnRef>
            <a:fillRef idx="0">
              <a:scrgbClr r="0" g="0" b="0"/>
            </a:fillRef>
            <a:effectRef idx="0">
              <a:scrgbClr r="0" g="0" b="0"/>
            </a:effectRef>
            <a:fontRef idx="none"/>
          </p:style>
          <p:txBody>
            <a:bodyPr rot="0" spcFirstLastPara="0" vert="horz" wrap="square" lIns="0" tIns="0" rIns="0" bIns="0" spcCol="0" rtlCol="0" anchor="ctr" forceAA="0" compatLnSpc="1">
              <a:prstTxWarp prst="textNoShape">
                <a:avLst/>
              </a:prstTxWarp>
              <a:normAutofit/>
            </a:bodyPr>
            <a:lstStyle/>
            <a:p>
              <a:pPr algn="l" rtl="0"/>
              <a:r>
                <a:rPr lang="en-US" sz="900" b="0" i="0" dirty="0">
                  <a:solidFill>
                    <a:srgbClr val="444444"/>
                  </a:solidFill>
                  <a:latin typeface="Arial" panose="020B0604020202020204" pitchFamily="34" charset="0"/>
                  <a:cs typeface="Arial" panose="020B0604020202020204" pitchFamily="34" charset="0"/>
                </a:rPr>
                <a:t>May 2021</a:t>
              </a:r>
            </a:p>
          </p:txBody>
        </p:sp>
        <p:sp>
          <p:nvSpPr>
            <p:cNvPr id="10" name="ProjectBar-SummaryTask-Label">
              <a:extLst>
                <a:ext uri="{FF2B5EF4-FFF2-40B4-BE49-F238E27FC236}">
                  <a16:creationId xmlns:a16="http://schemas.microsoft.com/office/drawing/2014/main" id="{FB34FF80-9D2D-4133-B47A-3EE4703CA921}"/>
                </a:ext>
              </a:extLst>
            </p:cNvPr>
            <p:cNvSpPr txBox="1"/>
            <p:nvPr/>
          </p:nvSpPr>
          <p:spPr>
            <a:xfrm>
              <a:off x="1652532" y="4184169"/>
              <a:ext cx="243319" cy="94863"/>
            </a:xfrm>
            <a:prstGeom prst="rect">
              <a:avLst/>
            </a:prstGeom>
            <a:ln>
              <a:noFill/>
            </a:ln>
          </p:spPr>
          <p:style>
            <a:lnRef idx="0">
              <a:scrgbClr r="0" g="0" b="0"/>
            </a:lnRef>
            <a:fillRef idx="0">
              <a:scrgbClr r="0" g="0" b="0"/>
            </a:fillRef>
            <a:effectRef idx="0">
              <a:scrgbClr r="0" g="0" b="0"/>
            </a:effectRef>
            <a:fontRef idx="none"/>
          </p:style>
          <p:txBody>
            <a:bodyPr rot="0" spcFirstLastPara="0" vert="horz" wrap="square" lIns="0" tIns="0" rIns="0" bIns="0" spcCol="0" rtlCol="0" anchor="ctr" forceAA="0" compatLnSpc="1">
              <a:prstTxWarp prst="textNoShape">
                <a:avLst/>
              </a:prstTxWarp>
              <a:normAutofit fontScale="40000" lnSpcReduction="20000"/>
            </a:bodyPr>
            <a:lstStyle/>
            <a:p>
              <a:pPr algn="l" rtl="0"/>
              <a:endParaRPr>
                <a:latin typeface="Arial" panose="020B0604020202020204" pitchFamily="34" charset="0"/>
                <a:cs typeface="Arial" panose="020B0604020202020204" pitchFamily="34" charset="0"/>
              </a:endParaRPr>
            </a:p>
          </p:txBody>
        </p:sp>
        <p:sp>
          <p:nvSpPr>
            <p:cNvPr id="11" name="TimescaleTextBox">
              <a:extLst>
                <a:ext uri="{FF2B5EF4-FFF2-40B4-BE49-F238E27FC236}">
                  <a16:creationId xmlns:a16="http://schemas.microsoft.com/office/drawing/2014/main" id="{376BFE3D-5CA9-4534-A892-77DD072DB096}"/>
                </a:ext>
              </a:extLst>
            </p:cNvPr>
            <p:cNvSpPr txBox="1"/>
            <p:nvPr/>
          </p:nvSpPr>
          <p:spPr>
            <a:xfrm>
              <a:off x="1609174" y="2647145"/>
              <a:ext cx="782035" cy="249608"/>
            </a:xfrm>
            <a:prstGeom prst="rect">
              <a:avLst/>
            </a:prstGeom>
            <a:ln>
              <a:noFill/>
            </a:ln>
          </p:spPr>
          <p:style>
            <a:lnRef idx="0">
              <a:scrgbClr r="0" g="0" b="0"/>
            </a:lnRef>
            <a:fillRef idx="0">
              <a:scrgbClr r="0" g="0" b="0"/>
            </a:fillRef>
            <a:effectRef idx="0">
              <a:scrgbClr r="0" g="0" b="0"/>
            </a:effectRef>
            <a:fontRef idx="none"/>
          </p:style>
          <p:txBody>
            <a:bodyPr rot="0" spcFirstLastPara="0" vert="horz" wrap="square" lIns="28575" tIns="0" rIns="0" bIns="0" spcCol="0" rtlCol="0" anchor="ctr" forceAA="0" compatLnSpc="1">
              <a:prstTxWarp prst="textNoShape">
                <a:avLst/>
              </a:prstTxWarp>
              <a:noAutofit/>
            </a:bodyPr>
            <a:lstStyle/>
            <a:p>
              <a:pPr algn="ctr" rtl="0"/>
              <a:r>
                <a:rPr lang="en-US" sz="850" b="0" i="0" dirty="0">
                  <a:solidFill>
                    <a:srgbClr val="444444"/>
                  </a:solidFill>
                  <a:latin typeface="Arial" panose="020B0604020202020204" pitchFamily="34" charset="0"/>
                  <a:cs typeface="Arial" panose="020B0604020202020204" pitchFamily="34" charset="0"/>
                </a:rPr>
                <a:t>2</a:t>
              </a:r>
              <a:r>
                <a:rPr lang="en-US" sz="850" b="0" i="0" baseline="30000" dirty="0">
                  <a:solidFill>
                    <a:srgbClr val="444444"/>
                  </a:solidFill>
                  <a:latin typeface="Arial" panose="020B0604020202020204" pitchFamily="34" charset="0"/>
                  <a:cs typeface="Arial" panose="020B0604020202020204" pitchFamily="34" charset="0"/>
                </a:rPr>
                <a:t>nd</a:t>
              </a:r>
              <a:r>
                <a:rPr lang="en-US" sz="850" b="0" i="0" dirty="0">
                  <a:solidFill>
                    <a:srgbClr val="444444"/>
                  </a:solidFill>
                  <a:latin typeface="Arial" panose="020B0604020202020204" pitchFamily="34" charset="0"/>
                  <a:cs typeface="Arial" panose="020B0604020202020204" pitchFamily="34" charset="0"/>
                </a:rPr>
                <a:t> Half, 2017</a:t>
              </a:r>
            </a:p>
          </p:txBody>
        </p:sp>
        <p:cxnSp>
          <p:nvCxnSpPr>
            <p:cNvPr id="12" name="TimescaleLine">
              <a:extLst>
                <a:ext uri="{FF2B5EF4-FFF2-40B4-BE49-F238E27FC236}">
                  <a16:creationId xmlns:a16="http://schemas.microsoft.com/office/drawing/2014/main" id="{79C1C45A-96C6-484C-82D9-41A86B7609EB}"/>
                </a:ext>
              </a:extLst>
            </p:cNvPr>
            <p:cNvCxnSpPr/>
            <p:nvPr/>
          </p:nvCxnSpPr>
          <p:spPr>
            <a:xfrm flipH="1" flipV="1">
              <a:off x="1669911" y="2756902"/>
              <a:ext cx="0" cy="120735"/>
            </a:xfrm>
            <a:prstGeom prst="line">
              <a:avLst/>
            </a:prstGeom>
            <a:ln w="12700">
              <a:solidFill>
                <a:srgbClr val="444444"/>
              </a:solidFill>
            </a:ln>
          </p:spPr>
          <p:style>
            <a:lnRef idx="0">
              <a:scrgbClr r="0" g="0" b="0"/>
            </a:lnRef>
            <a:fillRef idx="0">
              <a:scrgbClr r="0" g="0" b="0"/>
            </a:fillRef>
            <a:effectRef idx="0">
              <a:scrgbClr r="0" g="0" b="0"/>
            </a:effectRef>
            <a:fontRef idx="none"/>
          </p:style>
        </p:cxnSp>
        <p:sp>
          <p:nvSpPr>
            <p:cNvPr id="13" name="TimescaleTextBox">
              <a:extLst>
                <a:ext uri="{FF2B5EF4-FFF2-40B4-BE49-F238E27FC236}">
                  <a16:creationId xmlns:a16="http://schemas.microsoft.com/office/drawing/2014/main" id="{BD278BC5-A7BE-4D4F-B692-19820CB6C316}"/>
                </a:ext>
              </a:extLst>
            </p:cNvPr>
            <p:cNvSpPr txBox="1"/>
            <p:nvPr/>
          </p:nvSpPr>
          <p:spPr>
            <a:xfrm>
              <a:off x="2887400" y="2685148"/>
              <a:ext cx="868057" cy="249608"/>
            </a:xfrm>
            <a:prstGeom prst="rect">
              <a:avLst/>
            </a:prstGeom>
            <a:ln>
              <a:noFill/>
            </a:ln>
          </p:spPr>
          <p:style>
            <a:lnRef idx="0">
              <a:scrgbClr r="0" g="0" b="0"/>
            </a:lnRef>
            <a:fillRef idx="0">
              <a:scrgbClr r="0" g="0" b="0"/>
            </a:fillRef>
            <a:effectRef idx="0">
              <a:scrgbClr r="0" g="0" b="0"/>
            </a:effectRef>
            <a:fontRef idx="none"/>
          </p:style>
          <p:txBody>
            <a:bodyPr rot="0" spcFirstLastPara="0" vert="horz" wrap="square" lIns="28575" tIns="0" rIns="0" bIns="0" spcCol="0" rtlCol="0" anchor="ctr" forceAA="0" compatLnSpc="1">
              <a:prstTxWarp prst="textNoShape">
                <a:avLst/>
              </a:prstTxWarp>
              <a:normAutofit/>
            </a:bodyPr>
            <a:lstStyle/>
            <a:p>
              <a:pPr algn="l" rtl="0"/>
              <a:r>
                <a:rPr lang="en-US" sz="900" b="0" i="0" dirty="0">
                  <a:solidFill>
                    <a:srgbClr val="444444"/>
                  </a:solidFill>
                  <a:latin typeface="Arial" panose="020B0604020202020204" pitchFamily="34" charset="0"/>
                  <a:cs typeface="Arial" panose="020B0604020202020204" pitchFamily="34" charset="0"/>
                </a:rPr>
                <a:t>1</a:t>
              </a:r>
              <a:r>
                <a:rPr lang="en-US" sz="900" b="0" i="0" baseline="30000" dirty="0">
                  <a:solidFill>
                    <a:srgbClr val="444444"/>
                  </a:solidFill>
                  <a:latin typeface="Arial" panose="020B0604020202020204" pitchFamily="34" charset="0"/>
                  <a:cs typeface="Arial" panose="020B0604020202020204" pitchFamily="34" charset="0"/>
                </a:rPr>
                <a:t>st</a:t>
              </a:r>
              <a:r>
                <a:rPr lang="en-US" sz="900" b="0" i="0" dirty="0">
                  <a:solidFill>
                    <a:srgbClr val="444444"/>
                  </a:solidFill>
                  <a:latin typeface="Arial" panose="020B0604020202020204" pitchFamily="34" charset="0"/>
                  <a:cs typeface="Arial" panose="020B0604020202020204" pitchFamily="34" charset="0"/>
                </a:rPr>
                <a:t>  Half, 2018</a:t>
              </a:r>
            </a:p>
          </p:txBody>
        </p:sp>
        <p:cxnSp>
          <p:nvCxnSpPr>
            <p:cNvPr id="14" name="TimescaleLine">
              <a:extLst>
                <a:ext uri="{FF2B5EF4-FFF2-40B4-BE49-F238E27FC236}">
                  <a16:creationId xmlns:a16="http://schemas.microsoft.com/office/drawing/2014/main" id="{C74B1BD4-F38D-4292-9221-808E5DC94CA7}"/>
                </a:ext>
              </a:extLst>
            </p:cNvPr>
            <p:cNvCxnSpPr/>
            <p:nvPr/>
          </p:nvCxnSpPr>
          <p:spPr>
            <a:xfrm flipH="1" flipV="1">
              <a:off x="2840160" y="2756902"/>
              <a:ext cx="0" cy="120735"/>
            </a:xfrm>
            <a:prstGeom prst="line">
              <a:avLst/>
            </a:prstGeom>
            <a:ln w="12700">
              <a:solidFill>
                <a:srgbClr val="444444"/>
              </a:solidFill>
            </a:ln>
          </p:spPr>
          <p:style>
            <a:lnRef idx="0">
              <a:scrgbClr r="0" g="0" b="0"/>
            </a:lnRef>
            <a:fillRef idx="0">
              <a:scrgbClr r="0" g="0" b="0"/>
            </a:fillRef>
            <a:effectRef idx="0">
              <a:scrgbClr r="0" g="0" b="0"/>
            </a:effectRef>
            <a:fontRef idx="none"/>
          </p:style>
        </p:cxnSp>
        <p:sp>
          <p:nvSpPr>
            <p:cNvPr id="15" name="TimescaleTextBox">
              <a:extLst>
                <a:ext uri="{FF2B5EF4-FFF2-40B4-BE49-F238E27FC236}">
                  <a16:creationId xmlns:a16="http://schemas.microsoft.com/office/drawing/2014/main" id="{FA7BE0E2-F7CB-47AD-B014-AA8662FC1B3F}"/>
                </a:ext>
              </a:extLst>
            </p:cNvPr>
            <p:cNvSpPr txBox="1"/>
            <p:nvPr/>
          </p:nvSpPr>
          <p:spPr>
            <a:xfrm>
              <a:off x="4017768" y="2688426"/>
              <a:ext cx="837460" cy="237719"/>
            </a:xfrm>
            <a:prstGeom prst="rect">
              <a:avLst/>
            </a:prstGeom>
            <a:ln>
              <a:noFill/>
            </a:ln>
          </p:spPr>
          <p:style>
            <a:lnRef idx="0">
              <a:scrgbClr r="0" g="0" b="0"/>
            </a:lnRef>
            <a:fillRef idx="0">
              <a:scrgbClr r="0" g="0" b="0"/>
            </a:fillRef>
            <a:effectRef idx="0">
              <a:scrgbClr r="0" g="0" b="0"/>
            </a:effectRef>
            <a:fontRef idx="none"/>
          </p:style>
          <p:txBody>
            <a:bodyPr rot="0" spcFirstLastPara="0" vert="horz" wrap="square" lIns="28575" tIns="0" rIns="0" bIns="0" spcCol="0" rtlCol="0" anchor="ctr" forceAA="0" compatLnSpc="1">
              <a:prstTxWarp prst="textNoShape">
                <a:avLst/>
              </a:prstTxWarp>
              <a:normAutofit/>
            </a:bodyPr>
            <a:lstStyle/>
            <a:p>
              <a:pPr algn="l" rtl="0"/>
              <a:r>
                <a:rPr lang="en-US" sz="900" b="0" i="0" dirty="0">
                  <a:solidFill>
                    <a:srgbClr val="444444"/>
                  </a:solidFill>
                  <a:latin typeface="Arial" panose="020B0604020202020204" pitchFamily="34" charset="0"/>
                  <a:cs typeface="Arial" panose="020B0604020202020204" pitchFamily="34" charset="0"/>
                </a:rPr>
                <a:t>2</a:t>
              </a:r>
              <a:r>
                <a:rPr lang="en-US" sz="900" b="0" i="0" baseline="30000" dirty="0">
                  <a:solidFill>
                    <a:srgbClr val="444444"/>
                  </a:solidFill>
                  <a:latin typeface="Arial" panose="020B0604020202020204" pitchFamily="34" charset="0"/>
                  <a:cs typeface="Arial" panose="020B0604020202020204" pitchFamily="34" charset="0"/>
                </a:rPr>
                <a:t>nd</a:t>
              </a:r>
              <a:r>
                <a:rPr lang="en-US" sz="900" b="0" i="0" dirty="0">
                  <a:solidFill>
                    <a:srgbClr val="444444"/>
                  </a:solidFill>
                  <a:latin typeface="Arial" panose="020B0604020202020204" pitchFamily="34" charset="0"/>
                  <a:cs typeface="Arial" panose="020B0604020202020204" pitchFamily="34" charset="0"/>
                </a:rPr>
                <a:t> Half, 2018</a:t>
              </a:r>
            </a:p>
          </p:txBody>
        </p:sp>
        <p:cxnSp>
          <p:nvCxnSpPr>
            <p:cNvPr id="16" name="TimescaleLine">
              <a:extLst>
                <a:ext uri="{FF2B5EF4-FFF2-40B4-BE49-F238E27FC236}">
                  <a16:creationId xmlns:a16="http://schemas.microsoft.com/office/drawing/2014/main" id="{79A6C64E-4F8B-4FC2-BB96-4D6537935D2D}"/>
                </a:ext>
              </a:extLst>
            </p:cNvPr>
            <p:cNvCxnSpPr/>
            <p:nvPr/>
          </p:nvCxnSpPr>
          <p:spPr>
            <a:xfrm flipH="1" flipV="1">
              <a:off x="3998822" y="2756902"/>
              <a:ext cx="0" cy="120735"/>
            </a:xfrm>
            <a:prstGeom prst="line">
              <a:avLst/>
            </a:prstGeom>
            <a:ln w="12700">
              <a:solidFill>
                <a:srgbClr val="444444"/>
              </a:solidFill>
            </a:ln>
          </p:spPr>
          <p:style>
            <a:lnRef idx="0">
              <a:scrgbClr r="0" g="0" b="0"/>
            </a:lnRef>
            <a:fillRef idx="0">
              <a:scrgbClr r="0" g="0" b="0"/>
            </a:fillRef>
            <a:effectRef idx="0">
              <a:scrgbClr r="0" g="0" b="0"/>
            </a:effectRef>
            <a:fontRef idx="none"/>
          </p:style>
        </p:cxnSp>
        <p:sp>
          <p:nvSpPr>
            <p:cNvPr id="17" name="TimescaleTextBox">
              <a:extLst>
                <a:ext uri="{FF2B5EF4-FFF2-40B4-BE49-F238E27FC236}">
                  <a16:creationId xmlns:a16="http://schemas.microsoft.com/office/drawing/2014/main" id="{BFECDA10-5308-4573-A92E-AA68BDBDC10E}"/>
                </a:ext>
              </a:extLst>
            </p:cNvPr>
            <p:cNvSpPr txBox="1"/>
            <p:nvPr/>
          </p:nvSpPr>
          <p:spPr>
            <a:xfrm>
              <a:off x="5180657" y="2722407"/>
              <a:ext cx="745706" cy="155231"/>
            </a:xfrm>
            <a:prstGeom prst="rect">
              <a:avLst/>
            </a:prstGeom>
            <a:ln>
              <a:noFill/>
            </a:ln>
          </p:spPr>
          <p:style>
            <a:lnRef idx="0">
              <a:scrgbClr r="0" g="0" b="0"/>
            </a:lnRef>
            <a:fillRef idx="0">
              <a:scrgbClr r="0" g="0" b="0"/>
            </a:fillRef>
            <a:effectRef idx="0">
              <a:scrgbClr r="0" g="0" b="0"/>
            </a:effectRef>
            <a:fontRef idx="none"/>
          </p:style>
          <p:txBody>
            <a:bodyPr rot="0" spcFirstLastPara="0" vert="horz" wrap="square" lIns="28575" tIns="0" rIns="0" bIns="0" spcCol="0" rtlCol="0" anchor="ctr" forceAA="0" compatLnSpc="1">
              <a:prstTxWarp prst="textNoShape">
                <a:avLst/>
              </a:prstTxWarp>
              <a:normAutofit/>
            </a:bodyPr>
            <a:lstStyle/>
            <a:p>
              <a:pPr algn="l" rtl="0"/>
              <a:r>
                <a:rPr lang="en-US" sz="900" dirty="0">
                  <a:solidFill>
                    <a:srgbClr val="444444"/>
                  </a:solidFill>
                  <a:latin typeface="Arial" panose="020B0604020202020204" pitchFamily="34" charset="0"/>
                  <a:cs typeface="Arial" panose="020B0604020202020204" pitchFamily="34" charset="0"/>
                </a:rPr>
                <a:t>1</a:t>
              </a:r>
              <a:r>
                <a:rPr lang="en-US" sz="900" baseline="30000" dirty="0">
                  <a:solidFill>
                    <a:srgbClr val="444444"/>
                  </a:solidFill>
                  <a:latin typeface="Arial" panose="020B0604020202020204" pitchFamily="34" charset="0"/>
                  <a:cs typeface="Arial" panose="020B0604020202020204" pitchFamily="34" charset="0"/>
                </a:rPr>
                <a:t>st</a:t>
              </a:r>
              <a:r>
                <a:rPr lang="en-US" sz="900" dirty="0">
                  <a:solidFill>
                    <a:srgbClr val="444444"/>
                  </a:solidFill>
                  <a:latin typeface="Arial" panose="020B0604020202020204" pitchFamily="34" charset="0"/>
                  <a:cs typeface="Arial" panose="020B0604020202020204" pitchFamily="34" charset="0"/>
                </a:rPr>
                <a:t> </a:t>
              </a:r>
              <a:r>
                <a:rPr lang="en-US" sz="900" b="0" i="0" dirty="0">
                  <a:solidFill>
                    <a:srgbClr val="444444"/>
                  </a:solidFill>
                  <a:latin typeface="Arial" panose="020B0604020202020204" pitchFamily="34" charset="0"/>
                  <a:cs typeface="Arial" panose="020B0604020202020204" pitchFamily="34" charset="0"/>
                </a:rPr>
                <a:t>Half, 2019</a:t>
              </a:r>
            </a:p>
          </p:txBody>
        </p:sp>
        <p:cxnSp>
          <p:nvCxnSpPr>
            <p:cNvPr id="18" name="TimescaleLine">
              <a:extLst>
                <a:ext uri="{FF2B5EF4-FFF2-40B4-BE49-F238E27FC236}">
                  <a16:creationId xmlns:a16="http://schemas.microsoft.com/office/drawing/2014/main" id="{1E035FBE-6B12-40D7-A929-55F0288C5B31}"/>
                </a:ext>
              </a:extLst>
            </p:cNvPr>
            <p:cNvCxnSpPr/>
            <p:nvPr/>
          </p:nvCxnSpPr>
          <p:spPr>
            <a:xfrm flipH="1" flipV="1">
              <a:off x="5180657" y="2756902"/>
              <a:ext cx="0" cy="120735"/>
            </a:xfrm>
            <a:prstGeom prst="line">
              <a:avLst/>
            </a:prstGeom>
            <a:ln w="12700">
              <a:solidFill>
                <a:srgbClr val="444444"/>
              </a:solidFill>
            </a:ln>
          </p:spPr>
          <p:style>
            <a:lnRef idx="0">
              <a:scrgbClr r="0" g="0" b="0"/>
            </a:lnRef>
            <a:fillRef idx="0">
              <a:scrgbClr r="0" g="0" b="0"/>
            </a:fillRef>
            <a:effectRef idx="0">
              <a:scrgbClr r="0" g="0" b="0"/>
            </a:effectRef>
            <a:fontRef idx="none"/>
          </p:style>
        </p:cxnSp>
        <p:sp>
          <p:nvSpPr>
            <p:cNvPr id="19" name="TimescaleTextBox">
              <a:extLst>
                <a:ext uri="{FF2B5EF4-FFF2-40B4-BE49-F238E27FC236}">
                  <a16:creationId xmlns:a16="http://schemas.microsoft.com/office/drawing/2014/main" id="{E05AE54F-5618-46FD-AE49-63FF96D29845}"/>
                </a:ext>
              </a:extLst>
            </p:cNvPr>
            <p:cNvSpPr txBox="1"/>
            <p:nvPr/>
          </p:nvSpPr>
          <p:spPr>
            <a:xfrm>
              <a:off x="6340165" y="2680956"/>
              <a:ext cx="751489" cy="255379"/>
            </a:xfrm>
            <a:prstGeom prst="rect">
              <a:avLst/>
            </a:prstGeom>
            <a:ln>
              <a:noFill/>
            </a:ln>
          </p:spPr>
          <p:style>
            <a:lnRef idx="0">
              <a:scrgbClr r="0" g="0" b="0"/>
            </a:lnRef>
            <a:fillRef idx="0">
              <a:scrgbClr r="0" g="0" b="0"/>
            </a:fillRef>
            <a:effectRef idx="0">
              <a:scrgbClr r="0" g="0" b="0"/>
            </a:effectRef>
            <a:fontRef idx="none"/>
          </p:style>
          <p:txBody>
            <a:bodyPr rot="0" spcFirstLastPara="0" vert="horz" wrap="square" lIns="28575" tIns="0" rIns="0" bIns="0" spcCol="0" rtlCol="0" anchor="ctr" forceAA="0" compatLnSpc="1">
              <a:prstTxWarp prst="textNoShape">
                <a:avLst/>
              </a:prstTxWarp>
              <a:normAutofit/>
            </a:bodyPr>
            <a:lstStyle/>
            <a:p>
              <a:pPr algn="l" rtl="0"/>
              <a:r>
                <a:rPr lang="en-US" sz="900" b="0" i="0" dirty="0">
                  <a:solidFill>
                    <a:srgbClr val="444444"/>
                  </a:solidFill>
                  <a:latin typeface="Arial" panose="020B0604020202020204" pitchFamily="34" charset="0"/>
                  <a:cs typeface="Arial" panose="020B0604020202020204" pitchFamily="34" charset="0"/>
                </a:rPr>
                <a:t>2</a:t>
              </a:r>
              <a:r>
                <a:rPr lang="en-US" sz="900" b="0" i="0" baseline="30000" dirty="0">
                  <a:solidFill>
                    <a:srgbClr val="444444"/>
                  </a:solidFill>
                  <a:latin typeface="Arial" panose="020B0604020202020204" pitchFamily="34" charset="0"/>
                  <a:cs typeface="Arial" panose="020B0604020202020204" pitchFamily="34" charset="0"/>
                </a:rPr>
                <a:t>nd</a:t>
              </a:r>
              <a:r>
                <a:rPr lang="en-US" sz="900" b="0" i="0" dirty="0">
                  <a:solidFill>
                    <a:srgbClr val="444444"/>
                  </a:solidFill>
                  <a:latin typeface="Arial" panose="020B0604020202020204" pitchFamily="34" charset="0"/>
                  <a:cs typeface="Arial" panose="020B0604020202020204" pitchFamily="34" charset="0"/>
                </a:rPr>
                <a:t> Half, 2019</a:t>
              </a:r>
            </a:p>
          </p:txBody>
        </p:sp>
        <p:cxnSp>
          <p:nvCxnSpPr>
            <p:cNvPr id="20" name="TimescaleLine">
              <a:extLst>
                <a:ext uri="{FF2B5EF4-FFF2-40B4-BE49-F238E27FC236}">
                  <a16:creationId xmlns:a16="http://schemas.microsoft.com/office/drawing/2014/main" id="{033E3B59-4F58-4E84-BA80-8A11D28A9C60}"/>
                </a:ext>
              </a:extLst>
            </p:cNvPr>
            <p:cNvCxnSpPr/>
            <p:nvPr/>
          </p:nvCxnSpPr>
          <p:spPr>
            <a:xfrm flipH="1" flipV="1">
              <a:off x="6339319" y="2756902"/>
              <a:ext cx="0" cy="120735"/>
            </a:xfrm>
            <a:prstGeom prst="line">
              <a:avLst/>
            </a:prstGeom>
            <a:ln w="12700">
              <a:solidFill>
                <a:srgbClr val="444444"/>
              </a:solidFill>
            </a:ln>
          </p:spPr>
          <p:style>
            <a:lnRef idx="0">
              <a:scrgbClr r="0" g="0" b="0"/>
            </a:lnRef>
            <a:fillRef idx="0">
              <a:scrgbClr r="0" g="0" b="0"/>
            </a:fillRef>
            <a:effectRef idx="0">
              <a:scrgbClr r="0" g="0" b="0"/>
            </a:effectRef>
            <a:fontRef idx="none"/>
          </p:style>
        </p:cxnSp>
        <p:sp>
          <p:nvSpPr>
            <p:cNvPr id="21" name="TimescaleTextBox">
              <a:extLst>
                <a:ext uri="{FF2B5EF4-FFF2-40B4-BE49-F238E27FC236}">
                  <a16:creationId xmlns:a16="http://schemas.microsoft.com/office/drawing/2014/main" id="{F237916D-C4F2-4088-9600-729E156DB04B}"/>
                </a:ext>
              </a:extLst>
            </p:cNvPr>
            <p:cNvSpPr txBox="1"/>
            <p:nvPr/>
          </p:nvSpPr>
          <p:spPr>
            <a:xfrm>
              <a:off x="7521154" y="2722407"/>
              <a:ext cx="718370" cy="155231"/>
            </a:xfrm>
            <a:prstGeom prst="rect">
              <a:avLst/>
            </a:prstGeom>
            <a:ln>
              <a:noFill/>
            </a:ln>
          </p:spPr>
          <p:style>
            <a:lnRef idx="0">
              <a:scrgbClr r="0" g="0" b="0"/>
            </a:lnRef>
            <a:fillRef idx="0">
              <a:scrgbClr r="0" g="0" b="0"/>
            </a:fillRef>
            <a:effectRef idx="0">
              <a:scrgbClr r="0" g="0" b="0"/>
            </a:effectRef>
            <a:fontRef idx="none"/>
          </p:style>
          <p:txBody>
            <a:bodyPr rot="0" spcFirstLastPara="0" vert="horz" wrap="square" lIns="28575" tIns="0" rIns="0" bIns="0" spcCol="0" rtlCol="0" anchor="ctr" forceAA="0" compatLnSpc="1">
              <a:prstTxWarp prst="textNoShape">
                <a:avLst/>
              </a:prstTxWarp>
              <a:normAutofit fontScale="92500"/>
            </a:bodyPr>
            <a:lstStyle/>
            <a:p>
              <a:pPr algn="l" rtl="0"/>
              <a:r>
                <a:rPr lang="en-US" sz="1000" b="0" i="0" dirty="0">
                  <a:solidFill>
                    <a:srgbClr val="444444"/>
                  </a:solidFill>
                  <a:latin typeface="Arial" panose="020B0604020202020204" pitchFamily="34" charset="0"/>
                  <a:cs typeface="Arial" panose="020B0604020202020204" pitchFamily="34" charset="0"/>
                </a:rPr>
                <a:t>1</a:t>
              </a:r>
              <a:r>
                <a:rPr lang="en-US" sz="1000" b="0" i="0" baseline="30000" dirty="0">
                  <a:solidFill>
                    <a:srgbClr val="444444"/>
                  </a:solidFill>
                  <a:latin typeface="Arial" panose="020B0604020202020204" pitchFamily="34" charset="0"/>
                  <a:cs typeface="Arial" panose="020B0604020202020204" pitchFamily="34" charset="0"/>
                </a:rPr>
                <a:t>st</a:t>
              </a:r>
              <a:r>
                <a:rPr lang="en-US" sz="1000" b="0" i="0" dirty="0">
                  <a:solidFill>
                    <a:srgbClr val="444444"/>
                  </a:solidFill>
                  <a:latin typeface="Arial" panose="020B0604020202020204" pitchFamily="34" charset="0"/>
                  <a:cs typeface="Arial" panose="020B0604020202020204" pitchFamily="34" charset="0"/>
                </a:rPr>
                <a:t> Half, 2020</a:t>
              </a:r>
            </a:p>
          </p:txBody>
        </p:sp>
        <p:cxnSp>
          <p:nvCxnSpPr>
            <p:cNvPr id="22" name="TimescaleLine">
              <a:extLst>
                <a:ext uri="{FF2B5EF4-FFF2-40B4-BE49-F238E27FC236}">
                  <a16:creationId xmlns:a16="http://schemas.microsoft.com/office/drawing/2014/main" id="{6CC09DC9-37EF-4DF8-8D6C-D4D43ADAF022}"/>
                </a:ext>
              </a:extLst>
            </p:cNvPr>
            <p:cNvCxnSpPr/>
            <p:nvPr/>
          </p:nvCxnSpPr>
          <p:spPr>
            <a:xfrm flipH="1" flipV="1">
              <a:off x="7440047" y="2756902"/>
              <a:ext cx="0" cy="120735"/>
            </a:xfrm>
            <a:prstGeom prst="line">
              <a:avLst/>
            </a:prstGeom>
            <a:ln w="12700">
              <a:solidFill>
                <a:srgbClr val="444444"/>
              </a:solidFill>
            </a:ln>
          </p:spPr>
          <p:style>
            <a:lnRef idx="0">
              <a:scrgbClr r="0" g="0" b="0"/>
            </a:lnRef>
            <a:fillRef idx="0">
              <a:scrgbClr r="0" g="0" b="0"/>
            </a:fillRef>
            <a:effectRef idx="0">
              <a:scrgbClr r="0" g="0" b="0"/>
            </a:effectRef>
            <a:fontRef idx="none"/>
          </p:style>
        </p:cxnSp>
        <p:sp>
          <p:nvSpPr>
            <p:cNvPr id="23" name="TimescaleTextBox">
              <a:extLst>
                <a:ext uri="{FF2B5EF4-FFF2-40B4-BE49-F238E27FC236}">
                  <a16:creationId xmlns:a16="http://schemas.microsoft.com/office/drawing/2014/main" id="{36DC00D9-1FB9-4CDD-9F30-5322D1F70992}"/>
                </a:ext>
              </a:extLst>
            </p:cNvPr>
            <p:cNvSpPr txBox="1"/>
            <p:nvPr/>
          </p:nvSpPr>
          <p:spPr>
            <a:xfrm>
              <a:off x="8679815" y="2739654"/>
              <a:ext cx="823117" cy="137984"/>
            </a:xfrm>
            <a:prstGeom prst="rect">
              <a:avLst/>
            </a:prstGeom>
            <a:ln>
              <a:noFill/>
            </a:ln>
          </p:spPr>
          <p:style>
            <a:lnRef idx="0">
              <a:scrgbClr r="0" g="0" b="0"/>
            </a:lnRef>
            <a:fillRef idx="0">
              <a:scrgbClr r="0" g="0" b="0"/>
            </a:fillRef>
            <a:effectRef idx="0">
              <a:scrgbClr r="0" g="0" b="0"/>
            </a:effectRef>
            <a:fontRef idx="none"/>
          </p:style>
          <p:txBody>
            <a:bodyPr rot="0" spcFirstLastPara="0" vert="horz" wrap="square" lIns="28575" tIns="0" rIns="0" bIns="0" spcCol="0" rtlCol="0" anchor="ctr" forceAA="0" compatLnSpc="1">
              <a:prstTxWarp prst="textNoShape">
                <a:avLst/>
              </a:prstTxWarp>
              <a:noAutofit/>
            </a:bodyPr>
            <a:lstStyle/>
            <a:p>
              <a:pPr algn="l" rtl="0"/>
              <a:r>
                <a:rPr lang="en-US" sz="900" b="0" i="0" dirty="0">
                  <a:solidFill>
                    <a:srgbClr val="444444"/>
                  </a:solidFill>
                  <a:latin typeface="Arial" panose="020B0604020202020204" pitchFamily="34" charset="0"/>
                  <a:cs typeface="Arial" panose="020B0604020202020204" pitchFamily="34" charset="0"/>
                </a:rPr>
                <a:t>2</a:t>
              </a:r>
              <a:r>
                <a:rPr lang="en-US" sz="900" b="0" i="0" baseline="30000" dirty="0">
                  <a:solidFill>
                    <a:srgbClr val="444444"/>
                  </a:solidFill>
                  <a:latin typeface="Arial" panose="020B0604020202020204" pitchFamily="34" charset="0"/>
                  <a:cs typeface="Arial" panose="020B0604020202020204" pitchFamily="34" charset="0"/>
                </a:rPr>
                <a:t>nd</a:t>
              </a:r>
              <a:r>
                <a:rPr lang="en-US" sz="900" b="0" i="0" dirty="0">
                  <a:solidFill>
                    <a:srgbClr val="444444"/>
                  </a:solidFill>
                  <a:latin typeface="Arial" panose="020B0604020202020204" pitchFamily="34" charset="0"/>
                  <a:cs typeface="Arial" panose="020B0604020202020204" pitchFamily="34" charset="0"/>
                </a:rPr>
                <a:t> Half, 2020</a:t>
              </a:r>
            </a:p>
          </p:txBody>
        </p:sp>
        <p:cxnSp>
          <p:nvCxnSpPr>
            <p:cNvPr id="24" name="TimescaleLine">
              <a:extLst>
                <a:ext uri="{FF2B5EF4-FFF2-40B4-BE49-F238E27FC236}">
                  <a16:creationId xmlns:a16="http://schemas.microsoft.com/office/drawing/2014/main" id="{E32ABCAE-7B9A-4FC0-85B2-97B177B43390}"/>
                </a:ext>
              </a:extLst>
            </p:cNvPr>
            <p:cNvCxnSpPr/>
            <p:nvPr/>
          </p:nvCxnSpPr>
          <p:spPr>
            <a:xfrm flipH="1" flipV="1">
              <a:off x="8679816" y="2756902"/>
              <a:ext cx="0" cy="120735"/>
            </a:xfrm>
            <a:prstGeom prst="line">
              <a:avLst/>
            </a:prstGeom>
            <a:ln w="12700">
              <a:solidFill>
                <a:srgbClr val="444444"/>
              </a:solidFill>
            </a:ln>
          </p:spPr>
          <p:style>
            <a:lnRef idx="0">
              <a:scrgbClr r="0" g="0" b="0"/>
            </a:lnRef>
            <a:fillRef idx="0">
              <a:scrgbClr r="0" g="0" b="0"/>
            </a:fillRef>
            <a:effectRef idx="0">
              <a:scrgbClr r="0" g="0" b="0"/>
            </a:effectRef>
            <a:fontRef idx="none"/>
          </p:style>
        </p:cxnSp>
        <p:sp>
          <p:nvSpPr>
            <p:cNvPr id="25" name="TimescaleTextBox">
              <a:extLst>
                <a:ext uri="{FF2B5EF4-FFF2-40B4-BE49-F238E27FC236}">
                  <a16:creationId xmlns:a16="http://schemas.microsoft.com/office/drawing/2014/main" id="{0E020AC2-2FD3-4D07-B85E-B966B2E26E90}"/>
                </a:ext>
              </a:extLst>
            </p:cNvPr>
            <p:cNvSpPr txBox="1"/>
            <p:nvPr/>
          </p:nvSpPr>
          <p:spPr>
            <a:xfrm>
              <a:off x="9861651" y="2722407"/>
              <a:ext cx="718370" cy="155231"/>
            </a:xfrm>
            <a:prstGeom prst="rect">
              <a:avLst/>
            </a:prstGeom>
            <a:ln>
              <a:noFill/>
            </a:ln>
          </p:spPr>
          <p:style>
            <a:lnRef idx="0">
              <a:scrgbClr r="0" g="0" b="0"/>
            </a:lnRef>
            <a:fillRef idx="0">
              <a:scrgbClr r="0" g="0" b="0"/>
            </a:fillRef>
            <a:effectRef idx="0">
              <a:scrgbClr r="0" g="0" b="0"/>
            </a:effectRef>
            <a:fontRef idx="none"/>
          </p:style>
          <p:txBody>
            <a:bodyPr rot="0" spcFirstLastPara="0" vert="horz" wrap="square" lIns="28575" tIns="0" rIns="0" bIns="0" spcCol="0" rtlCol="0" anchor="ctr" forceAA="0" compatLnSpc="1">
              <a:prstTxWarp prst="textNoShape">
                <a:avLst/>
              </a:prstTxWarp>
              <a:normAutofit/>
            </a:bodyPr>
            <a:lstStyle/>
            <a:p>
              <a:pPr algn="l" rtl="0"/>
              <a:r>
                <a:rPr lang="en-US" sz="900" b="0" i="0" dirty="0">
                  <a:solidFill>
                    <a:srgbClr val="444444"/>
                  </a:solidFill>
                  <a:latin typeface="Arial" panose="020B0604020202020204" pitchFamily="34" charset="0"/>
                  <a:cs typeface="Arial" panose="020B0604020202020204" pitchFamily="34" charset="0"/>
                </a:rPr>
                <a:t>1</a:t>
              </a:r>
              <a:r>
                <a:rPr lang="en-US" sz="900" b="0" i="0" baseline="30000" dirty="0">
                  <a:solidFill>
                    <a:srgbClr val="444444"/>
                  </a:solidFill>
                  <a:latin typeface="Arial" panose="020B0604020202020204" pitchFamily="34" charset="0"/>
                  <a:cs typeface="Arial" panose="020B0604020202020204" pitchFamily="34" charset="0"/>
                </a:rPr>
                <a:t>st</a:t>
              </a:r>
              <a:r>
                <a:rPr lang="en-US" sz="900" b="0" i="0" dirty="0">
                  <a:solidFill>
                    <a:srgbClr val="444444"/>
                  </a:solidFill>
                  <a:latin typeface="Arial" panose="020B0604020202020204" pitchFamily="34" charset="0"/>
                  <a:cs typeface="Arial" panose="020B0604020202020204" pitchFamily="34" charset="0"/>
                </a:rPr>
                <a:t> Half, 2021</a:t>
              </a:r>
            </a:p>
          </p:txBody>
        </p:sp>
        <p:cxnSp>
          <p:nvCxnSpPr>
            <p:cNvPr id="26" name="TimescaleLine">
              <a:extLst>
                <a:ext uri="{FF2B5EF4-FFF2-40B4-BE49-F238E27FC236}">
                  <a16:creationId xmlns:a16="http://schemas.microsoft.com/office/drawing/2014/main" id="{F4A999D1-4DD9-482E-B14C-9C00174305B6}"/>
                </a:ext>
              </a:extLst>
            </p:cNvPr>
            <p:cNvCxnSpPr/>
            <p:nvPr/>
          </p:nvCxnSpPr>
          <p:spPr>
            <a:xfrm flipH="1" flipV="1">
              <a:off x="9861651" y="2756902"/>
              <a:ext cx="0" cy="120735"/>
            </a:xfrm>
            <a:prstGeom prst="line">
              <a:avLst/>
            </a:prstGeom>
            <a:ln w="12700">
              <a:solidFill>
                <a:srgbClr val="444444"/>
              </a:solidFill>
            </a:ln>
          </p:spPr>
          <p:style>
            <a:lnRef idx="0">
              <a:scrgbClr r="0" g="0" b="0"/>
            </a:lnRef>
            <a:fillRef idx="0">
              <a:scrgbClr r="0" g="0" b="0"/>
            </a:fillRef>
            <a:effectRef idx="0">
              <a:scrgbClr r="0" g="0" b="0"/>
            </a:effectRef>
            <a:fontRef idx="none"/>
          </p:style>
        </p:cxnSp>
        <p:sp>
          <p:nvSpPr>
            <p:cNvPr id="27" name="Taskrect">
              <a:extLst>
                <a:ext uri="{FF2B5EF4-FFF2-40B4-BE49-F238E27FC236}">
                  <a16:creationId xmlns:a16="http://schemas.microsoft.com/office/drawing/2014/main" id="{748077BA-35D8-4F85-9F43-D9B34DECDCB3}"/>
                </a:ext>
              </a:extLst>
            </p:cNvPr>
            <p:cNvSpPr/>
            <p:nvPr/>
          </p:nvSpPr>
          <p:spPr>
            <a:xfrm>
              <a:off x="2851746" y="2886262"/>
              <a:ext cx="2549056" cy="629202"/>
            </a:xfrm>
            <a:prstGeom prst="rect">
              <a:avLst/>
            </a:prstGeom>
            <a:solidFill>
              <a:srgbClr val="9CC3E5">
                <a:alpha val="100000"/>
              </a:srgbClr>
            </a:solidFill>
            <a:ln>
              <a:noFill/>
            </a:ln>
          </p:spPr>
          <p:style>
            <a:lnRef idx="0">
              <a:scrgbClr r="0" g="0" b="0"/>
            </a:lnRef>
            <a:fillRef idx="0">
              <a:scrgbClr r="0" g="0" b="0"/>
            </a:fillRef>
            <a:effectRef idx="0">
              <a:scrgbClr r="0" g="0" b="0"/>
            </a:effectRef>
            <a:fontRef idx="none"/>
          </p:style>
          <p:txBody>
            <a:bodyPr rot="0" spcFirstLastPara="0" vert="horz" wrap="square" lIns="0" tIns="0" rIns="0" bIns="0" spcCol="0" rtlCol="0" anchor="ctr" forceAA="0" compatLnSpc="1">
              <a:prstTxWarp prst="textNoShape">
                <a:avLst/>
              </a:prstTxWarp>
              <a:normAutofit/>
            </a:bodyPr>
            <a:lstStyle/>
            <a:p>
              <a:pPr algn="ctr"/>
              <a:endParaRPr lang="en-US">
                <a:latin typeface="Arial" panose="020B0604020202020204" pitchFamily="34" charset="0"/>
                <a:cs typeface="Arial" panose="020B0604020202020204" pitchFamily="34" charset="0"/>
              </a:endParaRPr>
            </a:p>
          </p:txBody>
        </p:sp>
        <p:sp>
          <p:nvSpPr>
            <p:cNvPr id="28" name="TaskProgressRect">
              <a:extLst>
                <a:ext uri="{FF2B5EF4-FFF2-40B4-BE49-F238E27FC236}">
                  <a16:creationId xmlns:a16="http://schemas.microsoft.com/office/drawing/2014/main" id="{3E802FED-F7B2-4A60-8C9A-06359C99629F}"/>
                </a:ext>
              </a:extLst>
            </p:cNvPr>
            <p:cNvSpPr/>
            <p:nvPr/>
          </p:nvSpPr>
          <p:spPr>
            <a:xfrm>
              <a:off x="2851746" y="2886262"/>
              <a:ext cx="0" cy="310462"/>
            </a:xfrm>
            <a:prstGeom prst="rect">
              <a:avLst/>
            </a:prstGeom>
            <a:solidFill>
              <a:srgbClr val="66A2D6">
                <a:alpha val="100000"/>
              </a:srgbClr>
            </a:solidFill>
            <a:ln>
              <a:noFill/>
            </a:ln>
          </p:spPr>
          <p:style>
            <a:lnRef idx="0">
              <a:scrgbClr r="0" g="0" b="0"/>
            </a:lnRef>
            <a:fillRef idx="0">
              <a:scrgbClr r="0" g="0" b="0"/>
            </a:fillRef>
            <a:effectRef idx="0">
              <a:scrgbClr r="0" g="0" b="0"/>
            </a:effectRef>
            <a:fontRef idx="none"/>
          </p:style>
          <p:txBody>
            <a:bodyPr rot="0" spcFirstLastPara="0" vert="horz" wrap="square" lIns="0" tIns="0" rIns="0" bIns="0" spcCol="0" rtlCol="0" anchor="ctr" forceAA="0" compatLnSpc="1">
              <a:prstTxWarp prst="textNoShape">
                <a:avLst/>
              </a:prstTxWarp>
              <a:normAutofit/>
            </a:bodyPr>
            <a:lstStyle/>
            <a:p>
              <a:pPr algn="ctr"/>
              <a:endParaRPr lang="en-US">
                <a:latin typeface="Arial" panose="020B0604020202020204" pitchFamily="34" charset="0"/>
                <a:cs typeface="Arial" panose="020B0604020202020204" pitchFamily="34" charset="0"/>
              </a:endParaRPr>
            </a:p>
          </p:txBody>
        </p:sp>
        <p:sp>
          <p:nvSpPr>
            <p:cNvPr id="29" name="Shape23">
              <a:extLst>
                <a:ext uri="{FF2B5EF4-FFF2-40B4-BE49-F238E27FC236}">
                  <a16:creationId xmlns:a16="http://schemas.microsoft.com/office/drawing/2014/main" id="{644A2469-9C96-475E-8E07-A1E5A4B504CA}"/>
                </a:ext>
              </a:extLst>
            </p:cNvPr>
            <p:cNvSpPr txBox="1"/>
            <p:nvPr/>
          </p:nvSpPr>
          <p:spPr>
            <a:xfrm>
              <a:off x="2840161" y="2877638"/>
              <a:ext cx="2549056" cy="629201"/>
            </a:xfrm>
            <a:prstGeom prst="rect">
              <a:avLst/>
            </a:prstGeom>
            <a:solidFill>
              <a:srgbClr val="D1ADD1"/>
            </a:solidFill>
            <a:ln>
              <a:noFill/>
            </a:ln>
          </p:spPr>
          <p:style>
            <a:lnRef idx="0">
              <a:scrgbClr r="0" g="0" b="0"/>
            </a:lnRef>
            <a:fillRef idx="0">
              <a:scrgbClr r="0" g="0" b="0"/>
            </a:fillRef>
            <a:effectRef idx="0">
              <a:scrgbClr r="0" g="0" b="0"/>
            </a:effectRef>
            <a:fontRef idx="none"/>
          </p:style>
          <p:txBody>
            <a:bodyPr rot="0" spcFirstLastPara="0" vert="horz" wrap="square" lIns="28575" tIns="0" rIns="0" bIns="0" spcCol="0" rtlCol="0" anchor="ctr" forceAA="0" compatLnSpc="1">
              <a:prstTxWarp prst="textNoShape">
                <a:avLst/>
              </a:prstTxWarp>
              <a:noAutofit/>
            </a:bodyPr>
            <a:lstStyle/>
            <a:p>
              <a:pPr algn="l" rtl="0"/>
              <a:r>
                <a:rPr lang="en-US" sz="1100" b="1" i="0" dirty="0">
                  <a:latin typeface="Arial" panose="020B0604020202020204" pitchFamily="34" charset="0"/>
                  <a:cs typeface="Arial" panose="020B0604020202020204" pitchFamily="34" charset="0"/>
                </a:rPr>
                <a:t>Reduced Scope; Fiscally Constrained Alternatives Development (Rehabilitation in 2045)</a:t>
              </a:r>
              <a:endParaRPr lang="en-US" sz="800" b="0" i="0" dirty="0">
                <a:latin typeface="Arial" panose="020B0604020202020204" pitchFamily="34" charset="0"/>
                <a:cs typeface="Arial" panose="020B0604020202020204" pitchFamily="34" charset="0"/>
              </a:endParaRPr>
            </a:p>
          </p:txBody>
        </p:sp>
        <p:sp>
          <p:nvSpPr>
            <p:cNvPr id="30" name="Taskrect">
              <a:extLst>
                <a:ext uri="{FF2B5EF4-FFF2-40B4-BE49-F238E27FC236}">
                  <a16:creationId xmlns:a16="http://schemas.microsoft.com/office/drawing/2014/main" id="{BE82BECE-763E-4A2F-B86D-23C389FB1BD4}"/>
                </a:ext>
              </a:extLst>
            </p:cNvPr>
            <p:cNvSpPr/>
            <p:nvPr/>
          </p:nvSpPr>
          <p:spPr>
            <a:xfrm>
              <a:off x="5203830" y="3515464"/>
              <a:ext cx="3557092" cy="629202"/>
            </a:xfrm>
            <a:prstGeom prst="rect">
              <a:avLst/>
            </a:prstGeom>
            <a:solidFill>
              <a:srgbClr val="A8D08D">
                <a:alpha val="100000"/>
              </a:srgbClr>
            </a:solidFill>
            <a:ln>
              <a:noFill/>
            </a:ln>
          </p:spPr>
          <p:style>
            <a:lnRef idx="0">
              <a:scrgbClr r="0" g="0" b="0"/>
            </a:lnRef>
            <a:fillRef idx="0">
              <a:scrgbClr r="0" g="0" b="0"/>
            </a:fillRef>
            <a:effectRef idx="0">
              <a:scrgbClr r="0" g="0" b="0"/>
            </a:effectRef>
            <a:fontRef idx="none"/>
          </p:style>
          <p:txBody>
            <a:bodyPr rot="0" spcFirstLastPara="0" vert="horz" wrap="square" lIns="0" tIns="0" rIns="0" bIns="0" spcCol="0" rtlCol="0" anchor="ctr" forceAA="0" compatLnSpc="1">
              <a:prstTxWarp prst="textNoShape">
                <a:avLst/>
              </a:prstTxWarp>
              <a:normAutofit/>
            </a:bodyPr>
            <a:lstStyle/>
            <a:p>
              <a:pPr algn="ctr"/>
              <a:endParaRPr lang="en-US">
                <a:latin typeface="Arial" panose="020B0604020202020204" pitchFamily="34" charset="0"/>
                <a:cs typeface="Arial" panose="020B0604020202020204" pitchFamily="34" charset="0"/>
              </a:endParaRPr>
            </a:p>
          </p:txBody>
        </p:sp>
        <p:sp>
          <p:nvSpPr>
            <p:cNvPr id="31" name="TaskProgressRect">
              <a:extLst>
                <a:ext uri="{FF2B5EF4-FFF2-40B4-BE49-F238E27FC236}">
                  <a16:creationId xmlns:a16="http://schemas.microsoft.com/office/drawing/2014/main" id="{F8E4B961-7DFB-4BEB-AEB6-D20EC83BDA64}"/>
                </a:ext>
              </a:extLst>
            </p:cNvPr>
            <p:cNvSpPr/>
            <p:nvPr/>
          </p:nvSpPr>
          <p:spPr>
            <a:xfrm>
              <a:off x="5203830" y="3205347"/>
              <a:ext cx="0" cy="310462"/>
            </a:xfrm>
            <a:prstGeom prst="rect">
              <a:avLst/>
            </a:prstGeom>
            <a:solidFill>
              <a:srgbClr val="83BC5C">
                <a:alpha val="100000"/>
              </a:srgbClr>
            </a:solidFill>
            <a:ln>
              <a:noFill/>
            </a:ln>
          </p:spPr>
          <p:style>
            <a:lnRef idx="0">
              <a:scrgbClr r="0" g="0" b="0"/>
            </a:lnRef>
            <a:fillRef idx="0">
              <a:scrgbClr r="0" g="0" b="0"/>
            </a:fillRef>
            <a:effectRef idx="0">
              <a:scrgbClr r="0" g="0" b="0"/>
            </a:effectRef>
            <a:fontRef idx="none"/>
          </p:style>
          <p:txBody>
            <a:bodyPr rot="0" spcFirstLastPara="0" vert="horz" wrap="square" lIns="0" tIns="0" rIns="0" bIns="0" spcCol="0" rtlCol="0" anchor="ctr" forceAA="0" compatLnSpc="1">
              <a:prstTxWarp prst="textNoShape">
                <a:avLst/>
              </a:prstTxWarp>
              <a:normAutofit/>
            </a:bodyPr>
            <a:lstStyle/>
            <a:p>
              <a:pPr algn="ctr"/>
              <a:endParaRPr lang="en-US">
                <a:latin typeface="Arial" panose="020B0604020202020204" pitchFamily="34" charset="0"/>
                <a:cs typeface="Arial" panose="020B0604020202020204" pitchFamily="34" charset="0"/>
              </a:endParaRPr>
            </a:p>
          </p:txBody>
        </p:sp>
        <p:sp>
          <p:nvSpPr>
            <p:cNvPr id="32" name="Shape26">
              <a:extLst>
                <a:ext uri="{FF2B5EF4-FFF2-40B4-BE49-F238E27FC236}">
                  <a16:creationId xmlns:a16="http://schemas.microsoft.com/office/drawing/2014/main" id="{C97BBE39-9261-4675-9A53-579672054F6C}"/>
                </a:ext>
              </a:extLst>
            </p:cNvPr>
            <p:cNvSpPr txBox="1"/>
            <p:nvPr/>
          </p:nvSpPr>
          <p:spPr>
            <a:xfrm>
              <a:off x="5203829" y="3515464"/>
              <a:ext cx="3580259" cy="629202"/>
            </a:xfrm>
            <a:prstGeom prst="rect">
              <a:avLst/>
            </a:prstGeom>
            <a:solidFill>
              <a:srgbClr val="D1E8F6"/>
            </a:solidFill>
            <a:ln>
              <a:noFill/>
            </a:ln>
          </p:spPr>
          <p:style>
            <a:lnRef idx="0">
              <a:scrgbClr r="0" g="0" b="0"/>
            </a:lnRef>
            <a:fillRef idx="0">
              <a:scrgbClr r="0" g="0" b="0"/>
            </a:fillRef>
            <a:effectRef idx="0">
              <a:scrgbClr r="0" g="0" b="0"/>
            </a:effectRef>
            <a:fontRef idx="none"/>
          </p:style>
          <p:txBody>
            <a:bodyPr rot="0" spcFirstLastPara="0" vert="horz" wrap="square" lIns="28575" tIns="0" rIns="0" bIns="0" spcCol="0" rtlCol="0" anchor="ctr" forceAA="0" compatLnSpc="1">
              <a:prstTxWarp prst="textNoShape">
                <a:avLst/>
              </a:prstTxWarp>
              <a:noAutofit/>
            </a:bodyPr>
            <a:lstStyle/>
            <a:p>
              <a:pPr algn="l" rtl="0"/>
              <a:r>
                <a:rPr lang="en-US" sz="1100" b="1" i="0" dirty="0">
                  <a:latin typeface="Arial" panose="020B0604020202020204" pitchFamily="34" charset="0"/>
                  <a:cs typeface="Arial" panose="020B0604020202020204" pitchFamily="34" charset="0"/>
                </a:rPr>
                <a:t>Conceptual Alternatives Development</a:t>
              </a:r>
            </a:p>
            <a:p>
              <a:pPr algn="l" rtl="0"/>
              <a:r>
                <a:rPr lang="en-US" sz="1100" b="1" dirty="0">
                  <a:latin typeface="Arial" panose="020B0604020202020204" pitchFamily="34" charset="0"/>
                  <a:cs typeface="Arial" panose="020B0604020202020204" pitchFamily="34" charset="0"/>
                </a:rPr>
                <a:t>(2045 </a:t>
              </a:r>
              <a:r>
                <a:rPr lang="en-US" sz="1100" b="1" i="0" dirty="0">
                  <a:latin typeface="Arial" panose="020B0604020202020204" pitchFamily="34" charset="0"/>
                  <a:cs typeface="Arial" panose="020B0604020202020204" pitchFamily="34" charset="0"/>
                </a:rPr>
                <a:t>Replacement Alternatives)</a:t>
              </a:r>
              <a:endParaRPr lang="en-US" sz="800" b="0" i="0" dirty="0">
                <a:latin typeface="Arial" panose="020B0604020202020204" pitchFamily="34" charset="0"/>
                <a:cs typeface="Arial" panose="020B0604020202020204" pitchFamily="34" charset="0"/>
              </a:endParaRPr>
            </a:p>
          </p:txBody>
        </p:sp>
        <p:sp>
          <p:nvSpPr>
            <p:cNvPr id="33" name="Taskrect">
              <a:extLst>
                <a:ext uri="{FF2B5EF4-FFF2-40B4-BE49-F238E27FC236}">
                  <a16:creationId xmlns:a16="http://schemas.microsoft.com/office/drawing/2014/main" id="{2CF6A3E7-5427-4C4D-A277-B922FFBC902B}"/>
                </a:ext>
              </a:extLst>
            </p:cNvPr>
            <p:cNvSpPr/>
            <p:nvPr/>
          </p:nvSpPr>
          <p:spPr>
            <a:xfrm>
              <a:off x="7451635" y="2886262"/>
              <a:ext cx="3197907" cy="629199"/>
            </a:xfrm>
            <a:prstGeom prst="rect">
              <a:avLst/>
            </a:prstGeom>
            <a:solidFill>
              <a:srgbClr val="DFEBF7">
                <a:alpha val="100000"/>
              </a:srgbClr>
            </a:solidFill>
            <a:ln>
              <a:noFill/>
            </a:ln>
          </p:spPr>
          <p:style>
            <a:lnRef idx="0">
              <a:scrgbClr r="0" g="0" b="0"/>
            </a:lnRef>
            <a:fillRef idx="0">
              <a:scrgbClr r="0" g="0" b="0"/>
            </a:fillRef>
            <a:effectRef idx="0">
              <a:scrgbClr r="0" g="0" b="0"/>
            </a:effectRef>
            <a:fontRef idx="none"/>
          </p:style>
          <p:txBody>
            <a:bodyPr rot="0" spcFirstLastPara="0" vert="horz" wrap="square" lIns="0" tIns="0" rIns="0" bIns="0" spcCol="0" rtlCol="0" anchor="ctr" forceAA="0" compatLnSpc="1">
              <a:prstTxWarp prst="textNoShape">
                <a:avLst/>
              </a:prstTxWarp>
              <a:normAutofit/>
            </a:bodyPr>
            <a:lstStyle/>
            <a:p>
              <a:pPr algn="ctr"/>
              <a:endParaRPr lang="en-US">
                <a:latin typeface="Arial" panose="020B0604020202020204" pitchFamily="34" charset="0"/>
                <a:cs typeface="Arial" panose="020B0604020202020204" pitchFamily="34" charset="0"/>
              </a:endParaRPr>
            </a:p>
          </p:txBody>
        </p:sp>
        <p:sp>
          <p:nvSpPr>
            <p:cNvPr id="34" name="TaskProgressRect">
              <a:extLst>
                <a:ext uri="{FF2B5EF4-FFF2-40B4-BE49-F238E27FC236}">
                  <a16:creationId xmlns:a16="http://schemas.microsoft.com/office/drawing/2014/main" id="{8AAC5E70-E280-4520-AE92-2FA84C498539}"/>
                </a:ext>
              </a:extLst>
            </p:cNvPr>
            <p:cNvSpPr/>
            <p:nvPr/>
          </p:nvSpPr>
          <p:spPr>
            <a:xfrm>
              <a:off x="7451635" y="2886262"/>
              <a:ext cx="0" cy="310462"/>
            </a:xfrm>
            <a:prstGeom prst="rect">
              <a:avLst/>
            </a:prstGeom>
            <a:solidFill>
              <a:srgbClr val="A8C9E9">
                <a:alpha val="100000"/>
              </a:srgbClr>
            </a:solidFill>
            <a:ln>
              <a:noFill/>
            </a:ln>
          </p:spPr>
          <p:style>
            <a:lnRef idx="0">
              <a:scrgbClr r="0" g="0" b="0"/>
            </a:lnRef>
            <a:fillRef idx="0">
              <a:scrgbClr r="0" g="0" b="0"/>
            </a:fillRef>
            <a:effectRef idx="0">
              <a:scrgbClr r="0" g="0" b="0"/>
            </a:effectRef>
            <a:fontRef idx="none"/>
          </p:style>
          <p:txBody>
            <a:bodyPr rot="0" spcFirstLastPara="0" vert="horz" wrap="square" lIns="0" tIns="0" rIns="0" bIns="0" spcCol="0" rtlCol="0" anchor="ctr" forceAA="0" compatLnSpc="1">
              <a:prstTxWarp prst="textNoShape">
                <a:avLst/>
              </a:prstTxWarp>
              <a:normAutofit/>
            </a:bodyPr>
            <a:lstStyle/>
            <a:p>
              <a:pPr algn="ctr"/>
              <a:endParaRPr lang="en-US">
                <a:latin typeface="Arial" panose="020B0604020202020204" pitchFamily="34" charset="0"/>
                <a:cs typeface="Arial" panose="020B0604020202020204" pitchFamily="34" charset="0"/>
              </a:endParaRPr>
            </a:p>
          </p:txBody>
        </p:sp>
        <p:sp>
          <p:nvSpPr>
            <p:cNvPr id="35" name="Shape29">
              <a:extLst>
                <a:ext uri="{FF2B5EF4-FFF2-40B4-BE49-F238E27FC236}">
                  <a16:creationId xmlns:a16="http://schemas.microsoft.com/office/drawing/2014/main" id="{D6BD9935-6FED-42D9-A734-AD75D4313F47}"/>
                </a:ext>
              </a:extLst>
            </p:cNvPr>
            <p:cNvSpPr txBox="1"/>
            <p:nvPr/>
          </p:nvSpPr>
          <p:spPr>
            <a:xfrm>
              <a:off x="7451633" y="2886261"/>
              <a:ext cx="3197901" cy="629198"/>
            </a:xfrm>
            <a:prstGeom prst="rect">
              <a:avLst/>
            </a:prstGeom>
            <a:solidFill>
              <a:srgbClr val="51338B"/>
            </a:solidFill>
            <a:ln>
              <a:noFill/>
            </a:ln>
          </p:spPr>
          <p:style>
            <a:lnRef idx="0">
              <a:scrgbClr r="0" g="0" b="0"/>
            </a:lnRef>
            <a:fillRef idx="0">
              <a:scrgbClr r="0" g="0" b="0"/>
            </a:fillRef>
            <a:effectRef idx="0">
              <a:scrgbClr r="0" g="0" b="0"/>
            </a:effectRef>
            <a:fontRef idx="none"/>
          </p:style>
          <p:txBody>
            <a:bodyPr rot="0" spcFirstLastPara="0" vert="horz" wrap="square" lIns="28575" tIns="0" rIns="0" bIns="0" spcCol="0" rtlCol="0" anchor="ctr" forceAA="0" compatLnSpc="1">
              <a:prstTxWarp prst="textNoShape">
                <a:avLst/>
              </a:prstTxWarp>
              <a:noAutofit/>
            </a:bodyPr>
            <a:lstStyle/>
            <a:p>
              <a:pPr algn="l" rtl="0"/>
              <a:r>
                <a:rPr lang="en-US" sz="1100" b="1" i="0" dirty="0">
                  <a:solidFill>
                    <a:schemeClr val="bg1"/>
                  </a:solidFill>
                  <a:latin typeface="Arial" panose="020B0604020202020204" pitchFamily="34" charset="0"/>
                  <a:cs typeface="Arial" panose="020B0604020202020204" pitchFamily="34" charset="0"/>
                </a:rPr>
                <a:t>Potential Early Action Studies</a:t>
              </a:r>
              <a:endParaRPr lang="en-US" sz="800" b="0" i="0" dirty="0">
                <a:solidFill>
                  <a:schemeClr val="bg1"/>
                </a:solidFill>
                <a:latin typeface="Arial" panose="020B0604020202020204" pitchFamily="34" charset="0"/>
                <a:cs typeface="Arial" panose="020B0604020202020204" pitchFamily="34" charset="0"/>
              </a:endParaRPr>
            </a:p>
          </p:txBody>
        </p:sp>
        <p:sp>
          <p:nvSpPr>
            <p:cNvPr id="36" name="Taskrect">
              <a:extLst>
                <a:ext uri="{FF2B5EF4-FFF2-40B4-BE49-F238E27FC236}">
                  <a16:creationId xmlns:a16="http://schemas.microsoft.com/office/drawing/2014/main" id="{5F7C0E50-8FC5-4F45-A455-E7F3FFA99539}"/>
                </a:ext>
              </a:extLst>
            </p:cNvPr>
            <p:cNvSpPr/>
            <p:nvPr/>
          </p:nvSpPr>
          <p:spPr>
            <a:xfrm>
              <a:off x="8784096" y="3515460"/>
              <a:ext cx="1865446" cy="629202"/>
            </a:xfrm>
            <a:prstGeom prst="rect">
              <a:avLst/>
            </a:prstGeom>
            <a:solidFill>
              <a:srgbClr val="FFF200">
                <a:alpha val="100000"/>
              </a:srgbClr>
            </a:solidFill>
            <a:ln>
              <a:noFill/>
            </a:ln>
          </p:spPr>
          <p:style>
            <a:lnRef idx="0">
              <a:scrgbClr r="0" g="0" b="0"/>
            </a:lnRef>
            <a:fillRef idx="0">
              <a:scrgbClr r="0" g="0" b="0"/>
            </a:fillRef>
            <a:effectRef idx="0">
              <a:scrgbClr r="0" g="0" b="0"/>
            </a:effectRef>
            <a:fontRef idx="none"/>
          </p:style>
          <p:txBody>
            <a:bodyPr rot="0" spcFirstLastPara="0" vert="horz" wrap="square" lIns="0" tIns="0" rIns="0" bIns="0" spcCol="0" rtlCol="0" anchor="ctr" forceAA="0" compatLnSpc="1">
              <a:prstTxWarp prst="textNoShape">
                <a:avLst/>
              </a:prstTxWarp>
              <a:normAutofit/>
            </a:bodyPr>
            <a:lstStyle/>
            <a:p>
              <a:pPr algn="ctr"/>
              <a:endParaRPr lang="en-US">
                <a:latin typeface="Arial" panose="020B0604020202020204" pitchFamily="34" charset="0"/>
                <a:cs typeface="Arial" panose="020B0604020202020204" pitchFamily="34" charset="0"/>
              </a:endParaRPr>
            </a:p>
          </p:txBody>
        </p:sp>
        <p:sp>
          <p:nvSpPr>
            <p:cNvPr id="37" name="TaskProgressRect">
              <a:extLst>
                <a:ext uri="{FF2B5EF4-FFF2-40B4-BE49-F238E27FC236}">
                  <a16:creationId xmlns:a16="http://schemas.microsoft.com/office/drawing/2014/main" id="{BB50ECA2-0DF8-4F39-96A7-8FA4449715E0}"/>
                </a:ext>
              </a:extLst>
            </p:cNvPr>
            <p:cNvSpPr/>
            <p:nvPr/>
          </p:nvSpPr>
          <p:spPr>
            <a:xfrm>
              <a:off x="8784096" y="3205347"/>
              <a:ext cx="0" cy="310462"/>
            </a:xfrm>
            <a:prstGeom prst="rect">
              <a:avLst/>
            </a:prstGeom>
            <a:solidFill>
              <a:srgbClr val="BBB100">
                <a:alpha val="100000"/>
              </a:srgbClr>
            </a:solidFill>
            <a:ln>
              <a:noFill/>
            </a:ln>
          </p:spPr>
          <p:style>
            <a:lnRef idx="0">
              <a:scrgbClr r="0" g="0" b="0"/>
            </a:lnRef>
            <a:fillRef idx="0">
              <a:scrgbClr r="0" g="0" b="0"/>
            </a:fillRef>
            <a:effectRef idx="0">
              <a:scrgbClr r="0" g="0" b="0"/>
            </a:effectRef>
            <a:fontRef idx="none"/>
          </p:style>
          <p:txBody>
            <a:bodyPr rot="0" spcFirstLastPara="0" vert="horz" wrap="square" lIns="0" tIns="0" rIns="0" bIns="0" spcCol="0" rtlCol="0" anchor="ctr" forceAA="0" compatLnSpc="1">
              <a:prstTxWarp prst="textNoShape">
                <a:avLst/>
              </a:prstTxWarp>
              <a:normAutofit/>
            </a:bodyPr>
            <a:lstStyle/>
            <a:p>
              <a:pPr algn="ctr"/>
              <a:endParaRPr lang="en-US">
                <a:latin typeface="Arial" panose="020B0604020202020204" pitchFamily="34" charset="0"/>
                <a:cs typeface="Arial" panose="020B0604020202020204" pitchFamily="34" charset="0"/>
              </a:endParaRPr>
            </a:p>
          </p:txBody>
        </p:sp>
        <p:sp>
          <p:nvSpPr>
            <p:cNvPr id="38" name="Shape32">
              <a:extLst>
                <a:ext uri="{FF2B5EF4-FFF2-40B4-BE49-F238E27FC236}">
                  <a16:creationId xmlns:a16="http://schemas.microsoft.com/office/drawing/2014/main" id="{FA2255BB-E38A-4134-B5A6-D7ED45604387}"/>
                </a:ext>
              </a:extLst>
            </p:cNvPr>
            <p:cNvSpPr txBox="1"/>
            <p:nvPr/>
          </p:nvSpPr>
          <p:spPr>
            <a:xfrm>
              <a:off x="8784096" y="3515460"/>
              <a:ext cx="1865446" cy="629202"/>
            </a:xfrm>
            <a:prstGeom prst="rect">
              <a:avLst/>
            </a:prstGeom>
            <a:solidFill>
              <a:srgbClr val="9681D0"/>
            </a:solidFill>
            <a:ln>
              <a:noFill/>
            </a:ln>
          </p:spPr>
          <p:style>
            <a:lnRef idx="0">
              <a:scrgbClr r="0" g="0" b="0"/>
            </a:lnRef>
            <a:fillRef idx="0">
              <a:scrgbClr r="0" g="0" b="0"/>
            </a:fillRef>
            <a:effectRef idx="0">
              <a:scrgbClr r="0" g="0" b="0"/>
            </a:effectRef>
            <a:fontRef idx="none"/>
          </p:style>
          <p:txBody>
            <a:bodyPr rot="0" spcFirstLastPara="0" vert="horz" wrap="square" lIns="28575" tIns="0" rIns="0" bIns="0" spcCol="0" rtlCol="0" anchor="ctr" forceAA="0" compatLnSpc="1">
              <a:prstTxWarp prst="textNoShape">
                <a:avLst/>
              </a:prstTxWarp>
              <a:noAutofit/>
            </a:bodyPr>
            <a:lstStyle/>
            <a:p>
              <a:pPr algn="l" rtl="0"/>
              <a:r>
                <a:rPr lang="en-US" sz="1100" b="1" i="0" dirty="0">
                  <a:solidFill>
                    <a:schemeClr val="bg1"/>
                  </a:solidFill>
                  <a:latin typeface="Arial" panose="020B0604020202020204" pitchFamily="34" charset="0"/>
                  <a:cs typeface="Arial" panose="020B0604020202020204" pitchFamily="34" charset="0"/>
                </a:rPr>
                <a:t>Traffic Analysis, Constructability, and Structural Layout</a:t>
              </a:r>
              <a:endParaRPr lang="en-US" sz="800" b="0" i="0" dirty="0">
                <a:solidFill>
                  <a:schemeClr val="bg1"/>
                </a:solidFill>
                <a:latin typeface="Arial" panose="020B0604020202020204" pitchFamily="34" charset="0"/>
                <a:cs typeface="Arial" panose="020B0604020202020204" pitchFamily="34" charset="0"/>
              </a:endParaRPr>
            </a:p>
          </p:txBody>
        </p:sp>
        <p:sp>
          <p:nvSpPr>
            <p:cNvPr id="39" name="MilestoneMarker">
              <a:extLst>
                <a:ext uri="{FF2B5EF4-FFF2-40B4-BE49-F238E27FC236}">
                  <a16:creationId xmlns:a16="http://schemas.microsoft.com/office/drawing/2014/main" id="{455D149E-880A-42FE-BB07-F0726344C9E6}"/>
                </a:ext>
              </a:extLst>
            </p:cNvPr>
            <p:cNvSpPr/>
            <p:nvPr/>
          </p:nvSpPr>
          <p:spPr>
            <a:xfrm>
              <a:off x="1705611" y="4132424"/>
              <a:ext cx="137160" cy="137160"/>
            </a:xfrm>
            <a:prstGeom prst="diamond">
              <a:avLst/>
            </a:prstGeom>
            <a:solidFill>
              <a:srgbClr val="444444">
                <a:alpha val="100000"/>
              </a:srgbClr>
            </a:solidFill>
            <a:ln w="28575">
              <a:solidFill>
                <a:srgbClr val="FFFFFF"/>
              </a:solidFill>
            </a:ln>
          </p:spPr>
          <p:style>
            <a:lnRef idx="0">
              <a:scrgbClr r="0" g="0" b="0"/>
            </a:lnRef>
            <a:fillRef idx="0">
              <a:scrgbClr r="0" g="0" b="0"/>
            </a:fillRef>
            <a:effectRef idx="0">
              <a:scrgbClr r="0" g="0" b="0"/>
            </a:effectRef>
            <a:fontRef idx="none"/>
          </p:style>
          <p:txBody>
            <a:bodyPr rot="0" spcFirstLastPara="0" vert="horz" wrap="square" lIns="0" tIns="0" rIns="0" bIns="0" spcCol="0" rtlCol="0" anchor="ctr" forceAA="0" compatLnSpc="1">
              <a:prstTxWarp prst="textNoShape">
                <a:avLst/>
              </a:prstTxWarp>
              <a:normAutofit fontScale="25000" lnSpcReduction="20000"/>
            </a:bodyPr>
            <a:lstStyle/>
            <a:p>
              <a:pPr algn="ctr"/>
              <a:endParaRPr lang="en-US">
                <a:latin typeface="Arial" panose="020B0604020202020204" pitchFamily="34" charset="0"/>
                <a:cs typeface="Arial" panose="020B0604020202020204" pitchFamily="34" charset="0"/>
              </a:endParaRPr>
            </a:p>
          </p:txBody>
        </p:sp>
        <p:sp>
          <p:nvSpPr>
            <p:cNvPr id="40" name="FloatingTextBox34">
              <a:extLst>
                <a:ext uri="{FF2B5EF4-FFF2-40B4-BE49-F238E27FC236}">
                  <a16:creationId xmlns:a16="http://schemas.microsoft.com/office/drawing/2014/main" id="{F543337A-9C94-420F-937E-4AB03F7EF7A3}"/>
                </a:ext>
              </a:extLst>
            </p:cNvPr>
            <p:cNvSpPr txBox="1"/>
            <p:nvPr/>
          </p:nvSpPr>
          <p:spPr>
            <a:xfrm>
              <a:off x="1194860" y="4382109"/>
              <a:ext cx="1158662" cy="465693"/>
            </a:xfrm>
            <a:prstGeom prst="rect">
              <a:avLst/>
            </a:prstGeom>
            <a:ln>
              <a:noFill/>
            </a:ln>
          </p:spPr>
          <p:style>
            <a:lnRef idx="0">
              <a:scrgbClr r="0" g="0" b="0"/>
            </a:lnRef>
            <a:fillRef idx="0">
              <a:scrgbClr r="0" g="0" b="0"/>
            </a:fillRef>
            <a:effectRef idx="0">
              <a:scrgbClr r="0" g="0" b="0"/>
            </a:effectRef>
            <a:fontRef idx="none"/>
          </p:style>
          <p:txBody>
            <a:bodyPr rot="0" spcFirstLastPara="0" vert="horz" wrap="square" lIns="0" tIns="0" rIns="0" bIns="0" spcCol="0" rtlCol="0" anchor="ctr" forceAA="0" compatLnSpc="1">
              <a:prstTxWarp prst="textNoShape">
                <a:avLst/>
              </a:prstTxWarp>
              <a:noAutofit/>
            </a:bodyPr>
            <a:lstStyle/>
            <a:p>
              <a:pPr algn="ctr" rtl="0"/>
              <a:r>
                <a:rPr lang="en-US" sz="1200" b="1" i="0" dirty="0">
                  <a:latin typeface="Arial" panose="020B0604020202020204" pitchFamily="34" charset="0"/>
                  <a:cs typeface="Arial" panose="020B0604020202020204" pitchFamily="34" charset="0"/>
                </a:rPr>
                <a:t>Mayor O'Leary</a:t>
              </a:r>
            </a:p>
            <a:p>
              <a:pPr algn="ctr" rtl="0"/>
              <a:r>
                <a:rPr lang="en-US" sz="1200" b="1" dirty="0">
                  <a:latin typeface="Arial" panose="020B0604020202020204" pitchFamily="34" charset="0"/>
                  <a:cs typeface="Arial" panose="020B0604020202020204" pitchFamily="34" charset="0"/>
                </a:rPr>
                <a:t>Meeting</a:t>
              </a:r>
              <a:br>
                <a:rPr dirty="0">
                  <a:latin typeface="Arial" panose="020B0604020202020204" pitchFamily="34" charset="0"/>
                  <a:cs typeface="Arial" panose="020B0604020202020204" pitchFamily="34" charset="0"/>
                </a:rPr>
              </a:br>
              <a:r>
                <a:rPr lang="en-US" sz="1000" b="0" i="0" dirty="0">
                  <a:latin typeface="Arial" panose="020B0604020202020204" pitchFamily="34" charset="0"/>
                  <a:cs typeface="Arial" panose="020B0604020202020204" pitchFamily="34" charset="0"/>
                </a:rPr>
                <a:t>7/18/2017</a:t>
              </a:r>
              <a:endParaRPr lang="en-US" sz="800" b="0" i="0" dirty="0">
                <a:latin typeface="Arial" panose="020B0604020202020204" pitchFamily="34" charset="0"/>
                <a:cs typeface="Arial" panose="020B0604020202020204" pitchFamily="34" charset="0"/>
              </a:endParaRPr>
            </a:p>
          </p:txBody>
        </p:sp>
        <p:cxnSp>
          <p:nvCxnSpPr>
            <p:cNvPr id="41" name="ConnectingLine35">
              <a:extLst>
                <a:ext uri="{FF2B5EF4-FFF2-40B4-BE49-F238E27FC236}">
                  <a16:creationId xmlns:a16="http://schemas.microsoft.com/office/drawing/2014/main" id="{4E6C60AA-B2A6-4A0E-BCFE-070A32EB0C8C}"/>
                </a:ext>
              </a:extLst>
            </p:cNvPr>
            <p:cNvCxnSpPr>
              <a:cxnSpLocks/>
              <a:stCxn id="40" idx="0"/>
            </p:cNvCxnSpPr>
            <p:nvPr/>
          </p:nvCxnSpPr>
          <p:spPr>
            <a:xfrm flipV="1">
              <a:off x="1774191" y="4269585"/>
              <a:ext cx="0" cy="112524"/>
            </a:xfrm>
            <a:prstGeom prst="line">
              <a:avLst/>
            </a:prstGeom>
            <a:ln w="12700">
              <a:solidFill>
                <a:srgbClr val="000000"/>
              </a:solidFill>
            </a:ln>
          </p:spPr>
          <p:style>
            <a:lnRef idx="0">
              <a:scrgbClr r="0" g="0" b="0"/>
            </a:lnRef>
            <a:fillRef idx="0">
              <a:scrgbClr r="0" g="0" b="0"/>
            </a:fillRef>
            <a:effectRef idx="0">
              <a:scrgbClr r="0" g="0" b="0"/>
            </a:effectRef>
            <a:fontRef idx="none"/>
          </p:style>
        </p:cxnSp>
        <p:sp>
          <p:nvSpPr>
            <p:cNvPr id="42" name="MilestoneMarker">
              <a:extLst>
                <a:ext uri="{FF2B5EF4-FFF2-40B4-BE49-F238E27FC236}">
                  <a16:creationId xmlns:a16="http://schemas.microsoft.com/office/drawing/2014/main" id="{9D1456BB-3F47-4963-944C-698D6A58911E}"/>
                </a:ext>
              </a:extLst>
            </p:cNvPr>
            <p:cNvSpPr/>
            <p:nvPr/>
          </p:nvSpPr>
          <p:spPr>
            <a:xfrm>
              <a:off x="2282047" y="2778592"/>
              <a:ext cx="137160" cy="137160"/>
            </a:xfrm>
            <a:prstGeom prst="diamond">
              <a:avLst/>
            </a:prstGeom>
            <a:solidFill>
              <a:srgbClr val="444444">
                <a:alpha val="100000"/>
              </a:srgbClr>
            </a:solidFill>
            <a:ln w="28575">
              <a:solidFill>
                <a:srgbClr val="FFFFFF"/>
              </a:solidFill>
            </a:ln>
          </p:spPr>
          <p:style>
            <a:lnRef idx="0">
              <a:scrgbClr r="0" g="0" b="0"/>
            </a:lnRef>
            <a:fillRef idx="0">
              <a:scrgbClr r="0" g="0" b="0"/>
            </a:fillRef>
            <a:effectRef idx="0">
              <a:scrgbClr r="0" g="0" b="0"/>
            </a:effectRef>
            <a:fontRef idx="none"/>
          </p:style>
          <p:txBody>
            <a:bodyPr rot="0" spcFirstLastPara="0" vert="horz" wrap="square" lIns="0" tIns="0" rIns="0" bIns="0" spcCol="0" rtlCol="0" anchor="ctr" forceAA="0" compatLnSpc="1">
              <a:prstTxWarp prst="textNoShape">
                <a:avLst/>
              </a:prstTxWarp>
              <a:normAutofit fontScale="25000" lnSpcReduction="20000"/>
            </a:bodyPr>
            <a:lstStyle/>
            <a:p>
              <a:pPr algn="ctr"/>
              <a:endParaRPr lang="en-US">
                <a:latin typeface="Arial" panose="020B0604020202020204" pitchFamily="34" charset="0"/>
                <a:cs typeface="Arial" panose="020B0604020202020204" pitchFamily="34" charset="0"/>
              </a:endParaRPr>
            </a:p>
          </p:txBody>
        </p:sp>
        <p:sp>
          <p:nvSpPr>
            <p:cNvPr id="43" name="FloatingTextBox37">
              <a:extLst>
                <a:ext uri="{FF2B5EF4-FFF2-40B4-BE49-F238E27FC236}">
                  <a16:creationId xmlns:a16="http://schemas.microsoft.com/office/drawing/2014/main" id="{44D61701-B4C6-4589-A730-7BC5144A5E1E}"/>
                </a:ext>
              </a:extLst>
            </p:cNvPr>
            <p:cNvSpPr txBox="1"/>
            <p:nvPr/>
          </p:nvSpPr>
          <p:spPr>
            <a:xfrm>
              <a:off x="1850955" y="1894966"/>
              <a:ext cx="999343" cy="599542"/>
            </a:xfrm>
            <a:prstGeom prst="rect">
              <a:avLst/>
            </a:prstGeom>
            <a:ln>
              <a:noFill/>
            </a:ln>
          </p:spPr>
          <p:style>
            <a:lnRef idx="0">
              <a:scrgbClr r="0" g="0" b="0"/>
            </a:lnRef>
            <a:fillRef idx="0">
              <a:scrgbClr r="0" g="0" b="0"/>
            </a:fillRef>
            <a:effectRef idx="0">
              <a:scrgbClr r="0" g="0" b="0"/>
            </a:effectRef>
            <a:fontRef idx="none"/>
          </p:style>
          <p:txBody>
            <a:bodyPr rot="0" spcFirstLastPara="0" vert="horz" wrap="square" lIns="0" tIns="0" rIns="0" bIns="0" spcCol="0" rtlCol="0" anchor="ctr" forceAA="0" compatLnSpc="1">
              <a:prstTxWarp prst="textNoShape">
                <a:avLst/>
              </a:prstTxWarp>
              <a:noAutofit/>
            </a:bodyPr>
            <a:lstStyle/>
            <a:p>
              <a:pPr algn="ctr" rtl="0"/>
              <a:r>
                <a:rPr lang="en-US" sz="1200" b="1" i="0" dirty="0">
                  <a:latin typeface="Arial" panose="020B0604020202020204" pitchFamily="34" charset="0"/>
                  <a:cs typeface="Arial" panose="020B0604020202020204" pitchFamily="34" charset="0"/>
                </a:rPr>
                <a:t>                               NVCOG Meeting</a:t>
              </a:r>
              <a:br>
                <a:rPr dirty="0">
                  <a:latin typeface="Arial" panose="020B0604020202020204" pitchFamily="34" charset="0"/>
                  <a:cs typeface="Arial" panose="020B0604020202020204" pitchFamily="34" charset="0"/>
                </a:rPr>
              </a:br>
              <a:r>
                <a:rPr lang="en-US" sz="900" b="0" i="0" dirty="0">
                  <a:latin typeface="Arial" panose="020B0604020202020204" pitchFamily="34" charset="0"/>
                  <a:cs typeface="Arial" panose="020B0604020202020204" pitchFamily="34" charset="0"/>
                </a:rPr>
                <a:t>10/23/2017</a:t>
              </a:r>
              <a:endParaRPr lang="en-US" sz="800" b="0" i="0" dirty="0">
                <a:latin typeface="Arial" panose="020B0604020202020204" pitchFamily="34" charset="0"/>
                <a:cs typeface="Arial" panose="020B0604020202020204" pitchFamily="34" charset="0"/>
              </a:endParaRPr>
            </a:p>
          </p:txBody>
        </p:sp>
        <p:cxnSp>
          <p:nvCxnSpPr>
            <p:cNvPr id="44" name="ConnectingLine38">
              <a:extLst>
                <a:ext uri="{FF2B5EF4-FFF2-40B4-BE49-F238E27FC236}">
                  <a16:creationId xmlns:a16="http://schemas.microsoft.com/office/drawing/2014/main" id="{4CEDD9DC-6CBC-4348-9361-5EB3E74B7E5C}"/>
                </a:ext>
              </a:extLst>
            </p:cNvPr>
            <p:cNvCxnSpPr>
              <a:cxnSpLocks/>
              <a:stCxn id="43" idx="2"/>
              <a:endCxn id="42" idx="0"/>
            </p:cNvCxnSpPr>
            <p:nvPr/>
          </p:nvCxnSpPr>
          <p:spPr>
            <a:xfrm>
              <a:off x="2350627" y="2494508"/>
              <a:ext cx="0" cy="284084"/>
            </a:xfrm>
            <a:prstGeom prst="line">
              <a:avLst/>
            </a:prstGeom>
            <a:ln w="12700">
              <a:solidFill>
                <a:srgbClr val="000000"/>
              </a:solidFill>
            </a:ln>
          </p:spPr>
          <p:style>
            <a:lnRef idx="0">
              <a:scrgbClr r="0" g="0" b="0"/>
            </a:lnRef>
            <a:fillRef idx="0">
              <a:scrgbClr r="0" g="0" b="0"/>
            </a:fillRef>
            <a:effectRef idx="0">
              <a:scrgbClr r="0" g="0" b="0"/>
            </a:effectRef>
            <a:fontRef idx="none"/>
          </p:style>
        </p:cxnSp>
        <p:sp>
          <p:nvSpPr>
            <p:cNvPr id="45" name="MilestoneMarker">
              <a:extLst>
                <a:ext uri="{FF2B5EF4-FFF2-40B4-BE49-F238E27FC236}">
                  <a16:creationId xmlns:a16="http://schemas.microsoft.com/office/drawing/2014/main" id="{E486447E-6275-4435-AE9F-B61A8A7C75BD}"/>
                </a:ext>
              </a:extLst>
            </p:cNvPr>
            <p:cNvSpPr/>
            <p:nvPr/>
          </p:nvSpPr>
          <p:spPr>
            <a:xfrm>
              <a:off x="2435567" y="4132424"/>
              <a:ext cx="137160" cy="137160"/>
            </a:xfrm>
            <a:prstGeom prst="diamond">
              <a:avLst/>
            </a:prstGeom>
            <a:solidFill>
              <a:srgbClr val="444444">
                <a:alpha val="100000"/>
              </a:srgbClr>
            </a:solidFill>
            <a:ln w="28575">
              <a:solidFill>
                <a:srgbClr val="FFFFFF"/>
              </a:solidFill>
            </a:ln>
          </p:spPr>
          <p:style>
            <a:lnRef idx="0">
              <a:scrgbClr r="0" g="0" b="0"/>
            </a:lnRef>
            <a:fillRef idx="0">
              <a:scrgbClr r="0" g="0" b="0"/>
            </a:fillRef>
            <a:effectRef idx="0">
              <a:scrgbClr r="0" g="0" b="0"/>
            </a:effectRef>
            <a:fontRef idx="none"/>
          </p:style>
          <p:txBody>
            <a:bodyPr rot="0" spcFirstLastPara="0" vert="horz" wrap="square" lIns="0" tIns="0" rIns="0" bIns="0" spcCol="0" rtlCol="0" anchor="ctr" forceAA="0" compatLnSpc="1">
              <a:prstTxWarp prst="textNoShape">
                <a:avLst/>
              </a:prstTxWarp>
              <a:normAutofit fontScale="25000" lnSpcReduction="20000"/>
            </a:bodyPr>
            <a:lstStyle/>
            <a:p>
              <a:pPr algn="ctr"/>
              <a:endParaRPr lang="en-US">
                <a:latin typeface="Arial" panose="020B0604020202020204" pitchFamily="34" charset="0"/>
                <a:cs typeface="Arial" panose="020B0604020202020204" pitchFamily="34" charset="0"/>
              </a:endParaRPr>
            </a:p>
          </p:txBody>
        </p:sp>
        <p:sp>
          <p:nvSpPr>
            <p:cNvPr id="46" name="FloatingTextBox40">
              <a:extLst>
                <a:ext uri="{FF2B5EF4-FFF2-40B4-BE49-F238E27FC236}">
                  <a16:creationId xmlns:a16="http://schemas.microsoft.com/office/drawing/2014/main" id="{2FBE5F3C-1AB7-478D-BF84-02D8A19D452B}"/>
                </a:ext>
              </a:extLst>
            </p:cNvPr>
            <p:cNvSpPr txBox="1"/>
            <p:nvPr/>
          </p:nvSpPr>
          <p:spPr>
            <a:xfrm>
              <a:off x="1855296" y="4970951"/>
              <a:ext cx="1297701" cy="465693"/>
            </a:xfrm>
            <a:prstGeom prst="rect">
              <a:avLst/>
            </a:prstGeom>
            <a:ln>
              <a:noFill/>
            </a:ln>
          </p:spPr>
          <p:style>
            <a:lnRef idx="0">
              <a:scrgbClr r="0" g="0" b="0"/>
            </a:lnRef>
            <a:fillRef idx="0">
              <a:scrgbClr r="0" g="0" b="0"/>
            </a:fillRef>
            <a:effectRef idx="0">
              <a:scrgbClr r="0" g="0" b="0"/>
            </a:effectRef>
            <a:fontRef idx="none"/>
          </p:style>
          <p:txBody>
            <a:bodyPr rot="0" spcFirstLastPara="0" vert="horz" wrap="square" lIns="0" tIns="0" rIns="0" bIns="0" spcCol="0" rtlCol="0" anchor="ctr" forceAA="0" compatLnSpc="1">
              <a:prstTxWarp prst="textNoShape">
                <a:avLst/>
              </a:prstTxWarp>
              <a:noAutofit/>
            </a:bodyPr>
            <a:lstStyle/>
            <a:p>
              <a:pPr algn="ctr"/>
              <a:r>
                <a:rPr lang="en-US" sz="1200" b="1" i="0" dirty="0">
                  <a:latin typeface="Arial" panose="020B0604020202020204" pitchFamily="34" charset="0"/>
                  <a:cs typeface="Arial" panose="020B0604020202020204" pitchFamily="34" charset="0"/>
                </a:rPr>
                <a:t>State Delegation</a:t>
              </a:r>
              <a:br>
                <a:rPr sz="1200" dirty="0">
                  <a:latin typeface="Arial" panose="020B0604020202020204" pitchFamily="34" charset="0"/>
                  <a:cs typeface="Arial" panose="020B0604020202020204" pitchFamily="34" charset="0"/>
                </a:rPr>
              </a:br>
              <a:r>
                <a:rPr lang="en-US" sz="1200" b="1" dirty="0">
                  <a:latin typeface="Arial" panose="020B0604020202020204" pitchFamily="34" charset="0"/>
                  <a:cs typeface="Arial" panose="020B0604020202020204" pitchFamily="34" charset="0"/>
                </a:rPr>
                <a:t>Meeting</a:t>
              </a:r>
            </a:p>
            <a:p>
              <a:pPr algn="ctr"/>
              <a:r>
                <a:rPr lang="en-US" sz="900" b="0" i="0" dirty="0">
                  <a:latin typeface="Arial" panose="020B0604020202020204" pitchFamily="34" charset="0"/>
                  <a:cs typeface="Arial" panose="020B0604020202020204" pitchFamily="34" charset="0"/>
                </a:rPr>
                <a:t>11/9/2017</a:t>
              </a:r>
            </a:p>
          </p:txBody>
        </p:sp>
        <p:cxnSp>
          <p:nvCxnSpPr>
            <p:cNvPr id="47" name="ConnectingLine41">
              <a:extLst>
                <a:ext uri="{FF2B5EF4-FFF2-40B4-BE49-F238E27FC236}">
                  <a16:creationId xmlns:a16="http://schemas.microsoft.com/office/drawing/2014/main" id="{819B288A-349D-4EAC-997B-68E17C7A2EDF}"/>
                </a:ext>
              </a:extLst>
            </p:cNvPr>
            <p:cNvCxnSpPr>
              <a:cxnSpLocks/>
              <a:stCxn id="46" idx="0"/>
              <a:endCxn id="45" idx="2"/>
            </p:cNvCxnSpPr>
            <p:nvPr/>
          </p:nvCxnSpPr>
          <p:spPr>
            <a:xfrm flipV="1">
              <a:off x="2504147" y="4269584"/>
              <a:ext cx="0" cy="701367"/>
            </a:xfrm>
            <a:prstGeom prst="line">
              <a:avLst/>
            </a:prstGeom>
            <a:ln w="12700">
              <a:solidFill>
                <a:srgbClr val="000000"/>
              </a:solidFill>
            </a:ln>
          </p:spPr>
          <p:style>
            <a:lnRef idx="0">
              <a:scrgbClr r="0" g="0" b="0"/>
            </a:lnRef>
            <a:fillRef idx="0">
              <a:scrgbClr r="0" g="0" b="0"/>
            </a:fillRef>
            <a:effectRef idx="0">
              <a:scrgbClr r="0" g="0" b="0"/>
            </a:effectRef>
            <a:fontRef idx="none"/>
          </p:style>
        </p:cxnSp>
        <p:sp>
          <p:nvSpPr>
            <p:cNvPr id="48" name="MilestoneMarker">
              <a:extLst>
                <a:ext uri="{FF2B5EF4-FFF2-40B4-BE49-F238E27FC236}">
                  <a16:creationId xmlns:a16="http://schemas.microsoft.com/office/drawing/2014/main" id="{A7B7D45F-8BD3-445B-B317-2269E72D4DA3}"/>
                </a:ext>
              </a:extLst>
            </p:cNvPr>
            <p:cNvSpPr/>
            <p:nvPr/>
          </p:nvSpPr>
          <p:spPr>
            <a:xfrm>
              <a:off x="2777375" y="2778592"/>
              <a:ext cx="137160" cy="137160"/>
            </a:xfrm>
            <a:prstGeom prst="diamond">
              <a:avLst/>
            </a:prstGeom>
            <a:solidFill>
              <a:srgbClr val="444444">
                <a:alpha val="100000"/>
              </a:srgbClr>
            </a:solidFill>
            <a:ln w="28575">
              <a:solidFill>
                <a:srgbClr val="FFFFFF"/>
              </a:solidFill>
            </a:ln>
          </p:spPr>
          <p:style>
            <a:lnRef idx="0">
              <a:scrgbClr r="0" g="0" b="0"/>
            </a:lnRef>
            <a:fillRef idx="0">
              <a:scrgbClr r="0" g="0" b="0"/>
            </a:fillRef>
            <a:effectRef idx="0">
              <a:scrgbClr r="0" g="0" b="0"/>
            </a:effectRef>
            <a:fontRef idx="none"/>
          </p:style>
          <p:txBody>
            <a:bodyPr rot="0" spcFirstLastPara="0" vert="horz" wrap="square" lIns="0" tIns="0" rIns="0" bIns="0" spcCol="0" rtlCol="0" anchor="ctr" forceAA="0" compatLnSpc="1">
              <a:prstTxWarp prst="textNoShape">
                <a:avLst/>
              </a:prstTxWarp>
              <a:normAutofit fontScale="25000" lnSpcReduction="20000"/>
            </a:bodyPr>
            <a:lstStyle/>
            <a:p>
              <a:pPr algn="ctr"/>
              <a:endParaRPr lang="en-US">
                <a:latin typeface="Arial" panose="020B0604020202020204" pitchFamily="34" charset="0"/>
                <a:cs typeface="Arial" panose="020B0604020202020204" pitchFamily="34" charset="0"/>
              </a:endParaRPr>
            </a:p>
          </p:txBody>
        </p:sp>
        <p:sp>
          <p:nvSpPr>
            <p:cNvPr id="49" name="FloatingTextBox43">
              <a:extLst>
                <a:ext uri="{FF2B5EF4-FFF2-40B4-BE49-F238E27FC236}">
                  <a16:creationId xmlns:a16="http://schemas.microsoft.com/office/drawing/2014/main" id="{CCFF6BF7-8152-449A-9806-3F8120421108}"/>
                </a:ext>
              </a:extLst>
            </p:cNvPr>
            <p:cNvSpPr txBox="1"/>
            <p:nvPr/>
          </p:nvSpPr>
          <p:spPr>
            <a:xfrm>
              <a:off x="2193164" y="1410980"/>
              <a:ext cx="1463040" cy="465693"/>
            </a:xfrm>
            <a:prstGeom prst="rect">
              <a:avLst/>
            </a:prstGeom>
            <a:ln>
              <a:noFill/>
            </a:ln>
          </p:spPr>
          <p:style>
            <a:lnRef idx="0">
              <a:scrgbClr r="0" g="0" b="0"/>
            </a:lnRef>
            <a:fillRef idx="0">
              <a:scrgbClr r="0" g="0" b="0"/>
            </a:fillRef>
            <a:effectRef idx="0">
              <a:scrgbClr r="0" g="0" b="0"/>
            </a:effectRef>
            <a:fontRef idx="none"/>
          </p:style>
          <p:txBody>
            <a:bodyPr rot="0" spcFirstLastPara="0" vert="horz" wrap="square" lIns="0" tIns="0" rIns="0" bIns="0" spcCol="0" rtlCol="0" anchor="ctr" forceAA="0" compatLnSpc="1">
              <a:prstTxWarp prst="textNoShape">
                <a:avLst/>
              </a:prstTxWarp>
              <a:noAutofit/>
            </a:bodyPr>
            <a:lstStyle/>
            <a:p>
              <a:pPr algn="ctr" rtl="0"/>
              <a:r>
                <a:rPr lang="en-US" sz="1200" b="1" i="0" dirty="0">
                  <a:latin typeface="Arial" panose="020B0604020202020204" pitchFamily="34" charset="0"/>
                  <a:cs typeface="Arial" panose="020B0604020202020204" pitchFamily="34" charset="0"/>
                </a:rPr>
                <a:t>Fiscal Warning                                   from CTDOT</a:t>
              </a:r>
              <a:br>
                <a:rPr lang="en-US" dirty="0">
                  <a:latin typeface="Arial" panose="020B0604020202020204" pitchFamily="34" charset="0"/>
                  <a:cs typeface="Arial" panose="020B0604020202020204" pitchFamily="34" charset="0"/>
                </a:rPr>
              </a:br>
              <a:r>
                <a:rPr lang="en-US" sz="900" b="0" i="0" dirty="0">
                  <a:latin typeface="Arial" panose="020B0604020202020204" pitchFamily="34" charset="0"/>
                  <a:cs typeface="Arial" panose="020B0604020202020204" pitchFamily="34" charset="0"/>
                </a:rPr>
                <a:t>1/1/2018</a:t>
              </a:r>
              <a:endParaRPr lang="en-US" sz="800" b="0" i="0" dirty="0">
                <a:latin typeface="Arial" panose="020B0604020202020204" pitchFamily="34" charset="0"/>
                <a:cs typeface="Arial" panose="020B0604020202020204" pitchFamily="34" charset="0"/>
              </a:endParaRPr>
            </a:p>
          </p:txBody>
        </p:sp>
        <p:cxnSp>
          <p:nvCxnSpPr>
            <p:cNvPr id="50" name="ConnectingLine44">
              <a:extLst>
                <a:ext uri="{FF2B5EF4-FFF2-40B4-BE49-F238E27FC236}">
                  <a16:creationId xmlns:a16="http://schemas.microsoft.com/office/drawing/2014/main" id="{CDAB7469-89CF-4029-993D-49FA78E65FF9}"/>
                </a:ext>
              </a:extLst>
            </p:cNvPr>
            <p:cNvCxnSpPr/>
            <p:nvPr/>
          </p:nvCxnSpPr>
          <p:spPr>
            <a:xfrm flipH="1">
              <a:off x="2845955" y="1876673"/>
              <a:ext cx="1" cy="901919"/>
            </a:xfrm>
            <a:prstGeom prst="line">
              <a:avLst/>
            </a:prstGeom>
            <a:ln w="12700">
              <a:solidFill>
                <a:srgbClr val="000000"/>
              </a:solidFill>
            </a:ln>
          </p:spPr>
          <p:style>
            <a:lnRef idx="0">
              <a:scrgbClr r="0" g="0" b="0"/>
            </a:lnRef>
            <a:fillRef idx="0">
              <a:scrgbClr r="0" g="0" b="0"/>
            </a:fillRef>
            <a:effectRef idx="0">
              <a:scrgbClr r="0" g="0" b="0"/>
            </a:effectRef>
            <a:fontRef idx="none"/>
          </p:style>
        </p:cxnSp>
        <p:sp>
          <p:nvSpPr>
            <p:cNvPr id="51" name="MilestoneMarker">
              <a:extLst>
                <a:ext uri="{FF2B5EF4-FFF2-40B4-BE49-F238E27FC236}">
                  <a16:creationId xmlns:a16="http://schemas.microsoft.com/office/drawing/2014/main" id="{359D52F5-0E25-4A57-9D56-3AC7877900B8}"/>
                </a:ext>
              </a:extLst>
            </p:cNvPr>
            <p:cNvSpPr/>
            <p:nvPr/>
          </p:nvSpPr>
          <p:spPr>
            <a:xfrm>
              <a:off x="8856487" y="4132424"/>
              <a:ext cx="137160" cy="137160"/>
            </a:xfrm>
            <a:prstGeom prst="diamond">
              <a:avLst/>
            </a:prstGeom>
            <a:solidFill>
              <a:srgbClr val="444444">
                <a:alpha val="100000"/>
              </a:srgbClr>
            </a:solidFill>
            <a:ln w="28575">
              <a:solidFill>
                <a:srgbClr val="FFFFFF"/>
              </a:solidFill>
            </a:ln>
          </p:spPr>
          <p:style>
            <a:lnRef idx="0">
              <a:scrgbClr r="0" g="0" b="0"/>
            </a:lnRef>
            <a:fillRef idx="0">
              <a:scrgbClr r="0" g="0" b="0"/>
            </a:fillRef>
            <a:effectRef idx="0">
              <a:scrgbClr r="0" g="0" b="0"/>
            </a:effectRef>
            <a:fontRef idx="none"/>
          </p:style>
          <p:txBody>
            <a:bodyPr rot="0" spcFirstLastPara="0" vert="horz" wrap="square" lIns="0" tIns="0" rIns="0" bIns="0" spcCol="0" rtlCol="0" anchor="ctr" forceAA="0" compatLnSpc="1">
              <a:prstTxWarp prst="textNoShape">
                <a:avLst/>
              </a:prstTxWarp>
              <a:normAutofit fontScale="25000" lnSpcReduction="20000"/>
            </a:bodyPr>
            <a:lstStyle/>
            <a:p>
              <a:pPr algn="ctr"/>
              <a:endParaRPr lang="en-US">
                <a:latin typeface="Arial" panose="020B0604020202020204" pitchFamily="34" charset="0"/>
                <a:cs typeface="Arial" panose="020B0604020202020204" pitchFamily="34" charset="0"/>
              </a:endParaRPr>
            </a:p>
          </p:txBody>
        </p:sp>
        <p:sp>
          <p:nvSpPr>
            <p:cNvPr id="52" name="FloatingTextBox55">
              <a:extLst>
                <a:ext uri="{FF2B5EF4-FFF2-40B4-BE49-F238E27FC236}">
                  <a16:creationId xmlns:a16="http://schemas.microsoft.com/office/drawing/2014/main" id="{20B01E99-04E3-42FF-B50B-F42A251D43AB}"/>
                </a:ext>
              </a:extLst>
            </p:cNvPr>
            <p:cNvSpPr txBox="1"/>
            <p:nvPr/>
          </p:nvSpPr>
          <p:spPr>
            <a:xfrm>
              <a:off x="8050277" y="4494634"/>
              <a:ext cx="1749580" cy="465693"/>
            </a:xfrm>
            <a:prstGeom prst="rect">
              <a:avLst/>
            </a:prstGeom>
            <a:ln>
              <a:noFill/>
            </a:ln>
          </p:spPr>
          <p:style>
            <a:lnRef idx="0">
              <a:scrgbClr r="0" g="0" b="0"/>
            </a:lnRef>
            <a:fillRef idx="0">
              <a:scrgbClr r="0" g="0" b="0"/>
            </a:fillRef>
            <a:effectRef idx="0">
              <a:scrgbClr r="0" g="0" b="0"/>
            </a:effectRef>
            <a:fontRef idx="none"/>
          </p:style>
          <p:txBody>
            <a:bodyPr rot="0" spcFirstLastPara="0" vert="horz" wrap="square" lIns="0" tIns="0" rIns="0" bIns="0" spcCol="0" rtlCol="0" anchor="ctr" forceAA="0" compatLnSpc="1">
              <a:prstTxWarp prst="textNoShape">
                <a:avLst/>
              </a:prstTxWarp>
              <a:noAutofit/>
            </a:bodyPr>
            <a:lstStyle/>
            <a:p>
              <a:pPr algn="ctr" rtl="0"/>
              <a:r>
                <a:rPr lang="en-US" sz="1200" b="1" i="0" dirty="0">
                  <a:latin typeface="Arial" panose="020B0604020202020204" pitchFamily="34" charset="0"/>
                  <a:cs typeface="Arial" panose="020B0604020202020204" pitchFamily="34" charset="0"/>
                </a:rPr>
                <a:t>Finalization of Needs and Deficiencies Study</a:t>
              </a:r>
              <a:br>
                <a:rPr dirty="0">
                  <a:latin typeface="Arial" panose="020B0604020202020204" pitchFamily="34" charset="0"/>
                  <a:cs typeface="Arial" panose="020B0604020202020204" pitchFamily="34" charset="0"/>
                </a:rPr>
              </a:br>
              <a:r>
                <a:rPr lang="en-US" sz="900" b="0" i="0" dirty="0">
                  <a:latin typeface="Arial" panose="020B0604020202020204" pitchFamily="34" charset="0"/>
                  <a:cs typeface="Arial" panose="020B0604020202020204" pitchFamily="34" charset="0"/>
                </a:rPr>
                <a:t>8/12/2020</a:t>
              </a:r>
              <a:endParaRPr lang="en-US" sz="800" b="0" i="0" dirty="0">
                <a:latin typeface="Arial" panose="020B0604020202020204" pitchFamily="34" charset="0"/>
                <a:cs typeface="Arial" panose="020B0604020202020204" pitchFamily="34" charset="0"/>
              </a:endParaRPr>
            </a:p>
          </p:txBody>
        </p:sp>
        <p:cxnSp>
          <p:nvCxnSpPr>
            <p:cNvPr id="53" name="ConnectingLine56">
              <a:extLst>
                <a:ext uri="{FF2B5EF4-FFF2-40B4-BE49-F238E27FC236}">
                  <a16:creationId xmlns:a16="http://schemas.microsoft.com/office/drawing/2014/main" id="{F50FBCBA-512A-4A83-9363-4D69E55F7D64}"/>
                </a:ext>
              </a:extLst>
            </p:cNvPr>
            <p:cNvCxnSpPr>
              <a:cxnSpLocks/>
              <a:stCxn id="52" idx="0"/>
            </p:cNvCxnSpPr>
            <p:nvPr/>
          </p:nvCxnSpPr>
          <p:spPr>
            <a:xfrm flipV="1">
              <a:off x="8925067" y="4269586"/>
              <a:ext cx="0" cy="225048"/>
            </a:xfrm>
            <a:prstGeom prst="line">
              <a:avLst/>
            </a:prstGeom>
            <a:ln w="12700">
              <a:solidFill>
                <a:srgbClr val="000000"/>
              </a:solidFill>
            </a:ln>
          </p:spPr>
          <p:style>
            <a:lnRef idx="0">
              <a:scrgbClr r="0" g="0" b="0"/>
            </a:lnRef>
            <a:fillRef idx="0">
              <a:scrgbClr r="0" g="0" b="0"/>
            </a:fillRef>
            <a:effectRef idx="0">
              <a:scrgbClr r="0" g="0" b="0"/>
            </a:effectRef>
            <a:fontRef idx="none"/>
          </p:style>
        </p:cxnSp>
        <p:sp>
          <p:nvSpPr>
            <p:cNvPr id="57" name="MilestoneMarker">
              <a:extLst>
                <a:ext uri="{FF2B5EF4-FFF2-40B4-BE49-F238E27FC236}">
                  <a16:creationId xmlns:a16="http://schemas.microsoft.com/office/drawing/2014/main" id="{826AD7EA-56ED-46BC-AD12-888F9873D644}"/>
                </a:ext>
              </a:extLst>
            </p:cNvPr>
            <p:cNvSpPr/>
            <p:nvPr/>
          </p:nvSpPr>
          <p:spPr>
            <a:xfrm>
              <a:off x="9879971" y="2778592"/>
              <a:ext cx="137160" cy="137160"/>
            </a:xfrm>
            <a:prstGeom prst="diamond">
              <a:avLst/>
            </a:prstGeom>
            <a:solidFill>
              <a:srgbClr val="444444">
                <a:alpha val="100000"/>
              </a:srgbClr>
            </a:solidFill>
            <a:ln w="28575">
              <a:solidFill>
                <a:srgbClr val="FFFFFF"/>
              </a:solidFill>
            </a:ln>
          </p:spPr>
          <p:style>
            <a:lnRef idx="0">
              <a:scrgbClr r="0" g="0" b="0"/>
            </a:lnRef>
            <a:fillRef idx="0">
              <a:scrgbClr r="0" g="0" b="0"/>
            </a:fillRef>
            <a:effectRef idx="0">
              <a:scrgbClr r="0" g="0" b="0"/>
            </a:effectRef>
            <a:fontRef idx="none"/>
          </p:style>
          <p:txBody>
            <a:bodyPr rot="0" spcFirstLastPara="0" vert="horz" wrap="square" lIns="0" tIns="0" rIns="0" bIns="0" spcCol="0" rtlCol="0" anchor="ctr" forceAA="0" compatLnSpc="1">
              <a:prstTxWarp prst="textNoShape">
                <a:avLst/>
              </a:prstTxWarp>
              <a:normAutofit fontScale="25000" lnSpcReduction="20000"/>
            </a:bodyPr>
            <a:lstStyle/>
            <a:p>
              <a:pPr algn="ctr"/>
              <a:endParaRPr lang="en-US">
                <a:latin typeface="Arial" panose="020B0604020202020204" pitchFamily="34" charset="0"/>
                <a:cs typeface="Arial" panose="020B0604020202020204" pitchFamily="34" charset="0"/>
              </a:endParaRPr>
            </a:p>
          </p:txBody>
        </p:sp>
        <p:sp>
          <p:nvSpPr>
            <p:cNvPr id="58" name="FloatingTextBox61">
              <a:extLst>
                <a:ext uri="{FF2B5EF4-FFF2-40B4-BE49-F238E27FC236}">
                  <a16:creationId xmlns:a16="http://schemas.microsoft.com/office/drawing/2014/main" id="{68739B5B-C285-46BC-8189-95B708B21B0D}"/>
                </a:ext>
              </a:extLst>
            </p:cNvPr>
            <p:cNvSpPr txBox="1"/>
            <p:nvPr/>
          </p:nvSpPr>
          <p:spPr>
            <a:xfrm>
              <a:off x="9073761" y="1759690"/>
              <a:ext cx="1749580" cy="795528"/>
            </a:xfrm>
            <a:prstGeom prst="rect">
              <a:avLst/>
            </a:prstGeom>
            <a:ln>
              <a:noFill/>
            </a:ln>
          </p:spPr>
          <p:style>
            <a:lnRef idx="0">
              <a:scrgbClr r="0" g="0" b="0"/>
            </a:lnRef>
            <a:fillRef idx="0">
              <a:scrgbClr r="0" g="0" b="0"/>
            </a:fillRef>
            <a:effectRef idx="0">
              <a:scrgbClr r="0" g="0" b="0"/>
            </a:effectRef>
            <a:fontRef idx="none"/>
          </p:style>
          <p:txBody>
            <a:bodyPr rot="0" spcFirstLastPara="0" vert="horz" wrap="square" lIns="0" tIns="0" rIns="0" bIns="0" spcCol="0" rtlCol="0" anchor="ctr" forceAA="0" compatLnSpc="1">
              <a:prstTxWarp prst="textNoShape">
                <a:avLst/>
              </a:prstTxWarp>
              <a:noAutofit/>
            </a:bodyPr>
            <a:lstStyle/>
            <a:p>
              <a:pPr algn="ctr" rtl="0"/>
              <a:r>
                <a:rPr lang="en-US" sz="1200" b="1" i="0" dirty="0">
                  <a:latin typeface="Arial" panose="020B0604020202020204" pitchFamily="34" charset="0"/>
                  <a:cs typeface="Arial" panose="020B0604020202020204" pitchFamily="34" charset="0"/>
                </a:rPr>
                <a:t>I-84 WB Auxiliary</a:t>
              </a:r>
            </a:p>
            <a:p>
              <a:pPr algn="ctr" rtl="0"/>
              <a:r>
                <a:rPr lang="en-US" sz="1200" b="1" i="0" dirty="0">
                  <a:latin typeface="Arial" panose="020B0604020202020204" pitchFamily="34" charset="0"/>
                  <a:cs typeface="Arial" panose="020B0604020202020204" pitchFamily="34" charset="0"/>
                </a:rPr>
                <a:t>Lane </a:t>
              </a:r>
              <a:r>
                <a:rPr lang="en-US" sz="1200" b="1" dirty="0">
                  <a:latin typeface="Arial" panose="020B0604020202020204" pitchFamily="34" charset="0"/>
                  <a:cs typeface="Arial" panose="020B0604020202020204" pitchFamily="34" charset="0"/>
                </a:rPr>
                <a:t>Added to</a:t>
              </a:r>
            </a:p>
            <a:p>
              <a:pPr algn="ctr" rtl="0"/>
              <a:r>
                <a:rPr lang="en-US" sz="1200" b="1" i="0" dirty="0">
                  <a:latin typeface="Arial" panose="020B0604020202020204" pitchFamily="34" charset="0"/>
                  <a:cs typeface="Arial" panose="020B0604020202020204" pitchFamily="34" charset="0"/>
                </a:rPr>
                <a:t>Rehab Project</a:t>
              </a:r>
              <a:br>
                <a:rPr dirty="0">
                  <a:latin typeface="Arial" panose="020B0604020202020204" pitchFamily="34" charset="0"/>
                  <a:cs typeface="Arial" panose="020B0604020202020204" pitchFamily="34" charset="0"/>
                </a:rPr>
              </a:br>
              <a:r>
                <a:rPr lang="en-US" sz="900" b="0" i="0" dirty="0">
                  <a:latin typeface="Arial" panose="020B0604020202020204" pitchFamily="34" charset="0"/>
                  <a:cs typeface="Arial" panose="020B0604020202020204" pitchFamily="34" charset="0"/>
                </a:rPr>
                <a:t>1/14/2021</a:t>
              </a:r>
              <a:endParaRPr lang="en-US" sz="800" b="0" i="0" dirty="0">
                <a:latin typeface="Arial" panose="020B0604020202020204" pitchFamily="34" charset="0"/>
                <a:cs typeface="Arial" panose="020B0604020202020204" pitchFamily="34" charset="0"/>
              </a:endParaRPr>
            </a:p>
          </p:txBody>
        </p:sp>
        <p:cxnSp>
          <p:nvCxnSpPr>
            <p:cNvPr id="59" name="ConnectingLine62">
              <a:extLst>
                <a:ext uri="{FF2B5EF4-FFF2-40B4-BE49-F238E27FC236}">
                  <a16:creationId xmlns:a16="http://schemas.microsoft.com/office/drawing/2014/main" id="{9CB0442C-4335-498A-92A8-4BB64D39B4CA}"/>
                </a:ext>
              </a:extLst>
            </p:cNvPr>
            <p:cNvCxnSpPr/>
            <p:nvPr/>
          </p:nvCxnSpPr>
          <p:spPr>
            <a:xfrm flipH="1">
              <a:off x="9948081" y="2554370"/>
              <a:ext cx="940" cy="224222"/>
            </a:xfrm>
            <a:prstGeom prst="line">
              <a:avLst/>
            </a:prstGeom>
            <a:ln w="12700">
              <a:solidFill>
                <a:srgbClr val="000000"/>
              </a:solidFill>
            </a:ln>
          </p:spPr>
          <p:style>
            <a:lnRef idx="0">
              <a:scrgbClr r="0" g="0" b="0"/>
            </a:lnRef>
            <a:fillRef idx="0">
              <a:scrgbClr r="0" g="0" b="0"/>
            </a:fillRef>
            <a:effectRef idx="0">
              <a:scrgbClr r="0" g="0" b="0"/>
            </a:effectRef>
            <a:fontRef idx="none"/>
          </p:style>
        </p:cxnSp>
        <p:sp>
          <p:nvSpPr>
            <p:cNvPr id="60" name="MilestoneMarker">
              <a:extLst>
                <a:ext uri="{FF2B5EF4-FFF2-40B4-BE49-F238E27FC236}">
                  <a16:creationId xmlns:a16="http://schemas.microsoft.com/office/drawing/2014/main" id="{88B05309-55E3-475C-8A6A-24A90768495A}"/>
                </a:ext>
              </a:extLst>
            </p:cNvPr>
            <p:cNvSpPr/>
            <p:nvPr/>
          </p:nvSpPr>
          <p:spPr>
            <a:xfrm>
              <a:off x="5899550" y="2777490"/>
              <a:ext cx="137160" cy="137160"/>
            </a:xfrm>
            <a:prstGeom prst="diamond">
              <a:avLst/>
            </a:prstGeom>
            <a:solidFill>
              <a:srgbClr val="444444">
                <a:alpha val="100000"/>
              </a:srgbClr>
            </a:solidFill>
            <a:ln w="28575">
              <a:solidFill>
                <a:srgbClr val="FFFFFF"/>
              </a:solidFill>
            </a:ln>
          </p:spPr>
          <p:style>
            <a:lnRef idx="0">
              <a:scrgbClr r="0" g="0" b="0"/>
            </a:lnRef>
            <a:fillRef idx="0">
              <a:scrgbClr r="0" g="0" b="0"/>
            </a:fillRef>
            <a:effectRef idx="0">
              <a:scrgbClr r="0" g="0" b="0"/>
            </a:effectRef>
            <a:fontRef idx="none"/>
          </p:style>
          <p:txBody>
            <a:bodyPr rot="0" spcFirstLastPara="0" vert="horz" wrap="square" lIns="0" tIns="0" rIns="0" bIns="0" spcCol="0" rtlCol="0" anchor="ctr" forceAA="0" compatLnSpc="1">
              <a:prstTxWarp prst="textNoShape">
                <a:avLst/>
              </a:prstTxWarp>
              <a:normAutofit fontScale="25000" lnSpcReduction="20000"/>
            </a:bodyPr>
            <a:lstStyle/>
            <a:p>
              <a:pPr algn="ctr"/>
              <a:endParaRPr lang="en-US">
                <a:latin typeface="Arial" panose="020B0604020202020204" pitchFamily="34" charset="0"/>
                <a:cs typeface="Arial" panose="020B0604020202020204" pitchFamily="34" charset="0"/>
              </a:endParaRPr>
            </a:p>
          </p:txBody>
        </p:sp>
        <p:sp>
          <p:nvSpPr>
            <p:cNvPr id="61" name="FloatingTextBox58">
              <a:extLst>
                <a:ext uri="{FF2B5EF4-FFF2-40B4-BE49-F238E27FC236}">
                  <a16:creationId xmlns:a16="http://schemas.microsoft.com/office/drawing/2014/main" id="{70E8F73D-2B31-48E7-BE22-B85AAC696AD3}"/>
                </a:ext>
              </a:extLst>
            </p:cNvPr>
            <p:cNvSpPr txBox="1"/>
            <p:nvPr/>
          </p:nvSpPr>
          <p:spPr>
            <a:xfrm>
              <a:off x="5248947" y="2174225"/>
              <a:ext cx="1438366" cy="465694"/>
            </a:xfrm>
            <a:prstGeom prst="rect">
              <a:avLst/>
            </a:prstGeom>
            <a:ln>
              <a:noFill/>
            </a:ln>
          </p:spPr>
          <p:style>
            <a:lnRef idx="0">
              <a:scrgbClr r="0" g="0" b="0"/>
            </a:lnRef>
            <a:fillRef idx="0">
              <a:scrgbClr r="0" g="0" b="0"/>
            </a:fillRef>
            <a:effectRef idx="0">
              <a:scrgbClr r="0" g="0" b="0"/>
            </a:effectRef>
            <a:fontRef idx="none"/>
          </p:style>
          <p:txBody>
            <a:bodyPr rot="0" spcFirstLastPara="0" vert="horz" wrap="square" lIns="0" tIns="0" rIns="0" bIns="0" spcCol="0" rtlCol="0" anchor="ctr" forceAA="0" compatLnSpc="1">
              <a:prstTxWarp prst="textNoShape">
                <a:avLst/>
              </a:prstTxWarp>
              <a:noAutofit/>
            </a:bodyPr>
            <a:lstStyle/>
            <a:p>
              <a:pPr algn="ctr" rtl="0"/>
              <a:r>
                <a:rPr lang="en-US" sz="1200" b="1" i="0" dirty="0">
                  <a:latin typeface="Arial" panose="020B0604020202020204" pitchFamily="34" charset="0"/>
                  <a:cs typeface="Arial" panose="020B0604020202020204" pitchFamily="34" charset="0"/>
                </a:rPr>
                <a:t>Transition to PEL</a:t>
              </a:r>
            </a:p>
            <a:p>
              <a:pPr algn="ctr" rtl="0"/>
              <a:r>
                <a:rPr lang="en-US" sz="1200" b="1" dirty="0">
                  <a:latin typeface="Arial" panose="020B0604020202020204" pitchFamily="34" charset="0"/>
                  <a:cs typeface="Arial" panose="020B0604020202020204" pitchFamily="34" charset="0"/>
                </a:rPr>
                <a:t>Study</a:t>
              </a:r>
              <a:r>
                <a:rPr lang="en-US" sz="1200" b="1" i="0" dirty="0">
                  <a:latin typeface="Arial" panose="020B0604020202020204" pitchFamily="34" charset="0"/>
                  <a:cs typeface="Arial" panose="020B0604020202020204" pitchFamily="34" charset="0"/>
                </a:rPr>
                <a:t> Approach</a:t>
              </a:r>
              <a:br>
                <a:rPr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4/1/2019</a:t>
              </a:r>
              <a:endParaRPr lang="en-US" sz="1300" dirty="0">
                <a:latin typeface="Arial" panose="020B0604020202020204" pitchFamily="34" charset="0"/>
                <a:cs typeface="Arial" panose="020B0604020202020204" pitchFamily="34" charset="0"/>
              </a:endParaRPr>
            </a:p>
          </p:txBody>
        </p:sp>
        <p:cxnSp>
          <p:nvCxnSpPr>
            <p:cNvPr id="62" name="ConnectingLine59">
              <a:extLst>
                <a:ext uri="{FF2B5EF4-FFF2-40B4-BE49-F238E27FC236}">
                  <a16:creationId xmlns:a16="http://schemas.microsoft.com/office/drawing/2014/main" id="{82A87A0B-095E-4F40-9464-5E78B0143CD9}"/>
                </a:ext>
              </a:extLst>
            </p:cNvPr>
            <p:cNvCxnSpPr>
              <a:cxnSpLocks/>
            </p:cNvCxnSpPr>
            <p:nvPr/>
          </p:nvCxnSpPr>
          <p:spPr>
            <a:xfrm>
              <a:off x="5968130" y="2622259"/>
              <a:ext cx="0" cy="155231"/>
            </a:xfrm>
            <a:prstGeom prst="line">
              <a:avLst/>
            </a:prstGeom>
            <a:ln w="12700">
              <a:solidFill>
                <a:srgbClr val="000000"/>
              </a:solidFill>
            </a:ln>
          </p:spPr>
          <p:style>
            <a:lnRef idx="0">
              <a:scrgbClr r="0" g="0" b="0"/>
            </a:lnRef>
            <a:fillRef idx="0">
              <a:scrgbClr r="0" g="0" b="0"/>
            </a:fillRef>
            <a:effectRef idx="0">
              <a:scrgbClr r="0" g="0" b="0"/>
            </a:effectRef>
            <a:fontRef idx="none"/>
          </p:style>
        </p:cxnSp>
        <p:sp>
          <p:nvSpPr>
            <p:cNvPr id="63" name="FloatingTextBox43">
              <a:extLst>
                <a:ext uri="{FF2B5EF4-FFF2-40B4-BE49-F238E27FC236}">
                  <a16:creationId xmlns:a16="http://schemas.microsoft.com/office/drawing/2014/main" id="{71CD6424-CA06-4252-B959-D99B398BEA13}"/>
                </a:ext>
              </a:extLst>
            </p:cNvPr>
            <p:cNvSpPr txBox="1"/>
            <p:nvPr/>
          </p:nvSpPr>
          <p:spPr>
            <a:xfrm>
              <a:off x="1921251" y="5561743"/>
              <a:ext cx="1504950" cy="812436"/>
            </a:xfrm>
            <a:prstGeom prst="rect">
              <a:avLst/>
            </a:prstGeom>
            <a:ln>
              <a:noFill/>
            </a:ln>
          </p:spPr>
          <p:style>
            <a:lnRef idx="0">
              <a:scrgbClr r="0" g="0" b="0"/>
            </a:lnRef>
            <a:fillRef idx="0">
              <a:scrgbClr r="0" g="0" b="0"/>
            </a:fillRef>
            <a:effectRef idx="0">
              <a:scrgbClr r="0" g="0" b="0"/>
            </a:effectRef>
            <a:fontRef idx="none"/>
          </p:style>
          <p:txBody>
            <a:bodyPr rot="0" spcFirstLastPara="0" vert="horz" wrap="square" lIns="0" tIns="0" rIns="0" bIns="0" spcCol="0" rtlCol="0" anchor="ctr" forceAA="0" compatLnSpc="1">
              <a:prstTxWarp prst="textNoShape">
                <a:avLst/>
              </a:prstTxWarp>
              <a:noAutofit/>
            </a:bodyPr>
            <a:lstStyle/>
            <a:p>
              <a:pPr algn="ctr" rtl="0"/>
              <a:r>
                <a:rPr lang="en-US" sz="1100" b="1" i="0" dirty="0">
                  <a:latin typeface="Arial" panose="020B0604020202020204" pitchFamily="34" charset="0"/>
                  <a:cs typeface="Arial" panose="020B0604020202020204" pitchFamily="34" charset="0"/>
                </a:rPr>
                <a:t>Meetings with Regional Chamber of Commerce, Various City Departments</a:t>
              </a:r>
              <a:br>
                <a:rPr sz="1100" dirty="0">
                  <a:latin typeface="Arial" panose="020B0604020202020204" pitchFamily="34" charset="0"/>
                  <a:cs typeface="Arial" panose="020B0604020202020204" pitchFamily="34" charset="0"/>
                </a:rPr>
              </a:br>
              <a:r>
                <a:rPr lang="en-US" sz="900" b="0" i="0" dirty="0">
                  <a:latin typeface="Arial" panose="020B0604020202020204" pitchFamily="34" charset="0"/>
                  <a:cs typeface="Arial" panose="020B0604020202020204" pitchFamily="34" charset="0"/>
                </a:rPr>
                <a:t>November</a:t>
              </a:r>
              <a:r>
                <a:rPr lang="en-US" sz="800" b="0" i="0" dirty="0">
                  <a:latin typeface="Arial" panose="020B0604020202020204" pitchFamily="34" charset="0"/>
                  <a:cs typeface="Arial" panose="020B0604020202020204" pitchFamily="34" charset="0"/>
                </a:rPr>
                <a:t> 2017</a:t>
              </a:r>
              <a:endParaRPr lang="en-US" sz="1100" b="0" i="0" dirty="0">
                <a:latin typeface="Arial" panose="020B0604020202020204" pitchFamily="34" charset="0"/>
                <a:cs typeface="Arial" panose="020B0604020202020204" pitchFamily="34" charset="0"/>
              </a:endParaRPr>
            </a:p>
          </p:txBody>
        </p:sp>
        <p:cxnSp>
          <p:nvCxnSpPr>
            <p:cNvPr id="64" name="ConnectingLine44">
              <a:extLst>
                <a:ext uri="{FF2B5EF4-FFF2-40B4-BE49-F238E27FC236}">
                  <a16:creationId xmlns:a16="http://schemas.microsoft.com/office/drawing/2014/main" id="{3FF5337B-F642-463E-A518-3B9362DAD209}"/>
                </a:ext>
              </a:extLst>
            </p:cNvPr>
            <p:cNvCxnSpPr>
              <a:cxnSpLocks/>
              <a:stCxn id="63" idx="0"/>
            </p:cNvCxnSpPr>
            <p:nvPr/>
          </p:nvCxnSpPr>
          <p:spPr>
            <a:xfrm flipV="1">
              <a:off x="2673726" y="5436644"/>
              <a:ext cx="0" cy="125099"/>
            </a:xfrm>
            <a:prstGeom prst="line">
              <a:avLst/>
            </a:prstGeom>
            <a:ln w="12700">
              <a:solidFill>
                <a:srgbClr val="000000"/>
              </a:solidFill>
            </a:ln>
          </p:spPr>
          <p:style>
            <a:lnRef idx="0">
              <a:scrgbClr r="0" g="0" b="0"/>
            </a:lnRef>
            <a:fillRef idx="0">
              <a:scrgbClr r="0" g="0" b="0"/>
            </a:fillRef>
            <a:effectRef idx="0">
              <a:scrgbClr r="0" g="0" b="0"/>
            </a:effectRef>
            <a:fontRef idx="none"/>
          </p:style>
        </p:cxnSp>
        <p:cxnSp>
          <p:nvCxnSpPr>
            <p:cNvPr id="65" name="ConnectingLine44">
              <a:extLst>
                <a:ext uri="{FF2B5EF4-FFF2-40B4-BE49-F238E27FC236}">
                  <a16:creationId xmlns:a16="http://schemas.microsoft.com/office/drawing/2014/main" id="{F6C707AC-68AF-4F65-9E20-F7D0D1E65A0E}"/>
                </a:ext>
              </a:extLst>
            </p:cNvPr>
            <p:cNvCxnSpPr>
              <a:cxnSpLocks/>
              <a:endCxn id="66" idx="2"/>
            </p:cNvCxnSpPr>
            <p:nvPr/>
          </p:nvCxnSpPr>
          <p:spPr>
            <a:xfrm flipV="1">
              <a:off x="2673726" y="4269584"/>
              <a:ext cx="0" cy="701368"/>
            </a:xfrm>
            <a:prstGeom prst="line">
              <a:avLst/>
            </a:prstGeom>
            <a:ln w="12700">
              <a:solidFill>
                <a:srgbClr val="000000"/>
              </a:solidFill>
            </a:ln>
          </p:spPr>
          <p:style>
            <a:lnRef idx="0">
              <a:scrgbClr r="0" g="0" b="0"/>
            </a:lnRef>
            <a:fillRef idx="0">
              <a:scrgbClr r="0" g="0" b="0"/>
            </a:fillRef>
            <a:effectRef idx="0">
              <a:scrgbClr r="0" g="0" b="0"/>
            </a:effectRef>
            <a:fontRef idx="none"/>
          </p:style>
        </p:cxnSp>
        <p:sp>
          <p:nvSpPr>
            <p:cNvPr id="66" name="MilestoneMarker">
              <a:extLst>
                <a:ext uri="{FF2B5EF4-FFF2-40B4-BE49-F238E27FC236}">
                  <a16:creationId xmlns:a16="http://schemas.microsoft.com/office/drawing/2014/main" id="{F92E9437-DC57-4324-9EC7-436ED024D8DD}"/>
                </a:ext>
              </a:extLst>
            </p:cNvPr>
            <p:cNvSpPr/>
            <p:nvPr/>
          </p:nvSpPr>
          <p:spPr>
            <a:xfrm>
              <a:off x="2605146" y="4132424"/>
              <a:ext cx="137160" cy="137160"/>
            </a:xfrm>
            <a:prstGeom prst="diamond">
              <a:avLst/>
            </a:prstGeom>
            <a:solidFill>
              <a:srgbClr val="444444">
                <a:alpha val="100000"/>
              </a:srgbClr>
            </a:solidFill>
            <a:ln w="28575">
              <a:solidFill>
                <a:srgbClr val="FFFFFF"/>
              </a:solidFill>
            </a:ln>
          </p:spPr>
          <p:style>
            <a:lnRef idx="0">
              <a:scrgbClr r="0" g="0" b="0"/>
            </a:lnRef>
            <a:fillRef idx="0">
              <a:scrgbClr r="0" g="0" b="0"/>
            </a:fillRef>
            <a:effectRef idx="0">
              <a:scrgbClr r="0" g="0" b="0"/>
            </a:effectRef>
            <a:fontRef idx="none"/>
          </p:style>
          <p:txBody>
            <a:bodyPr rot="0" spcFirstLastPara="0" vert="horz" wrap="square" lIns="0" tIns="0" rIns="0" bIns="0" spcCol="0" rtlCol="0" anchor="ctr" forceAA="0" compatLnSpc="1">
              <a:prstTxWarp prst="textNoShape">
                <a:avLst/>
              </a:prstTxWarp>
              <a:normAutofit fontScale="25000" lnSpcReduction="20000"/>
            </a:bodyPr>
            <a:lstStyle/>
            <a:p>
              <a:pPr algn="ctr"/>
              <a:endParaRPr lang="en-US">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033793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1452"/>
            <a:ext cx="12192000" cy="1143000"/>
          </a:xfrm>
        </p:spPr>
        <p:txBody>
          <a:bodyPr>
            <a:normAutofit/>
          </a:bodyPr>
          <a:lstStyle/>
          <a:p>
            <a:r>
              <a:rPr lang="sv-SE" sz="4400" dirty="0"/>
              <a:t>History of the Mixmaster </a:t>
            </a:r>
            <a:endParaRPr lang="en-US" sz="4400" dirty="0"/>
          </a:p>
        </p:txBody>
      </p:sp>
      <p:pic>
        <p:nvPicPr>
          <p:cNvPr id="3" name="Picture 2">
            <a:extLst>
              <a:ext uri="{FF2B5EF4-FFF2-40B4-BE49-F238E27FC236}">
                <a16:creationId xmlns:a16="http://schemas.microsoft.com/office/drawing/2014/main" id="{E2F3DEE8-1005-4C88-9525-B90CC39C12DA}"/>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970518" y="1703206"/>
            <a:ext cx="8250964" cy="5029200"/>
          </a:xfrm>
          <a:prstGeom prst="rect">
            <a:avLst/>
          </a:prstGeom>
          <a:ln w="3175">
            <a:noFill/>
          </a:ln>
        </p:spPr>
      </p:pic>
    </p:spTree>
    <p:extLst>
      <p:ext uri="{BB962C8B-B14F-4D97-AF65-F5344CB8AC3E}">
        <p14:creationId xmlns:p14="http://schemas.microsoft.com/office/powerpoint/2010/main" val="3500743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29171"/>
            <a:ext cx="10972800" cy="599542"/>
          </a:xfrm>
        </p:spPr>
        <p:txBody>
          <a:bodyPr>
            <a:noAutofit/>
          </a:bodyPr>
          <a:lstStyle/>
          <a:p>
            <a:r>
              <a:rPr lang="en-US" sz="3600" dirty="0">
                <a:solidFill>
                  <a:schemeClr val="tx1"/>
                </a:solidFill>
              </a:rPr>
              <a:t>Existing Mixmaster</a:t>
            </a:r>
          </a:p>
        </p:txBody>
      </p:sp>
      <p:pic>
        <p:nvPicPr>
          <p:cNvPr id="7" name="Picture 6" descr="A picture containing train, sky, track, outdoor&#10;&#10;Description generated with very high confidence">
            <a:extLst>
              <a:ext uri="{FF2B5EF4-FFF2-40B4-BE49-F238E27FC236}">
                <a16:creationId xmlns:a16="http://schemas.microsoft.com/office/drawing/2014/main" id="{42AD5371-B732-4413-AABD-6E0EEB951648}"/>
              </a:ext>
            </a:extLst>
          </p:cNvPr>
          <p:cNvPicPr>
            <a:picLocks noChangeAspect="1"/>
          </p:cNvPicPr>
          <p:nvPr/>
        </p:nvPicPr>
        <p:blipFill rotWithShape="1">
          <a:blip r:embed="rId3">
            <a:extLst>
              <a:ext uri="{28A0092B-C50C-407E-A947-70E740481C1C}">
                <a14:useLocalDpi xmlns:a14="http://schemas.microsoft.com/office/drawing/2010/main" val="0"/>
              </a:ext>
            </a:extLst>
          </a:blip>
          <a:srcRect l="7683" b="1683"/>
          <a:stretch/>
        </p:blipFill>
        <p:spPr>
          <a:xfrm>
            <a:off x="609600" y="1208189"/>
            <a:ext cx="8902699" cy="5120640"/>
          </a:xfrm>
          <a:prstGeom prst="rect">
            <a:avLst/>
          </a:prstGeom>
          <a:ln w="31750">
            <a:solidFill>
              <a:srgbClr val="314091"/>
            </a:solidFill>
          </a:ln>
        </p:spPr>
      </p:pic>
    </p:spTree>
    <p:extLst>
      <p:ext uri="{BB962C8B-B14F-4D97-AF65-F5344CB8AC3E}">
        <p14:creationId xmlns:p14="http://schemas.microsoft.com/office/powerpoint/2010/main" val="3667053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1339080-D716-4F40-BEE4-5997F8B79BA6}"/>
              </a:ext>
            </a:extLst>
          </p:cNvPr>
          <p:cNvGraphicFramePr>
            <a:graphicFrameLocks noGrp="1"/>
          </p:cNvGraphicFramePr>
          <p:nvPr>
            <p:extLst>
              <p:ext uri="{D42A27DB-BD31-4B8C-83A1-F6EECF244321}">
                <p14:modId xmlns:p14="http://schemas.microsoft.com/office/powerpoint/2010/main" val="2292581246"/>
              </p:ext>
            </p:extLst>
          </p:nvPr>
        </p:nvGraphicFramePr>
        <p:xfrm>
          <a:off x="528165" y="1184479"/>
          <a:ext cx="8933335" cy="4670552"/>
        </p:xfrm>
        <a:graphic>
          <a:graphicData uri="http://schemas.openxmlformats.org/drawingml/2006/table">
            <a:tbl>
              <a:tblPr firstRow="1" bandRow="1">
                <a:tableStyleId>{8799B23B-EC83-4686-B30A-512413B5E67A}</a:tableStyleId>
              </a:tblPr>
              <a:tblGrid>
                <a:gridCol w="7484936">
                  <a:extLst>
                    <a:ext uri="{9D8B030D-6E8A-4147-A177-3AD203B41FA5}">
                      <a16:colId xmlns:a16="http://schemas.microsoft.com/office/drawing/2014/main" val="3717509886"/>
                    </a:ext>
                  </a:extLst>
                </a:gridCol>
                <a:gridCol w="1448399">
                  <a:extLst>
                    <a:ext uri="{9D8B030D-6E8A-4147-A177-3AD203B41FA5}">
                      <a16:colId xmlns:a16="http://schemas.microsoft.com/office/drawing/2014/main" val="4189006283"/>
                    </a:ext>
                  </a:extLst>
                </a:gridCol>
              </a:tblGrid>
              <a:tr h="0">
                <a:tc>
                  <a:txBody>
                    <a:bodyPr/>
                    <a:lstStyle/>
                    <a:p>
                      <a:pPr marL="0" algn="l" defTabSz="914400" rtl="0" eaLnBrk="1" latinLnBrk="0" hangingPunct="1"/>
                      <a:r>
                        <a:rPr lang="en-US" sz="1600" b="1" kern="1200" dirty="0">
                          <a:solidFill>
                            <a:schemeClr val="lt1"/>
                          </a:solidFill>
                          <a:latin typeface="Arial" panose="020B0604020202020204" pitchFamily="34" charset="0"/>
                          <a:ea typeface="+mn-ea"/>
                          <a:cs typeface="Arial" panose="020B0604020202020204" pitchFamily="34" charset="0"/>
                        </a:rPr>
                        <a:t>Projects</a:t>
                      </a:r>
                    </a:p>
                  </a:txBody>
                  <a:tcPr anchor="ctr">
                    <a:lnL w="12700" cmpd="sng">
                      <a:noFill/>
                    </a:lnL>
                    <a:lnR w="12700" cap="flat" cmpd="sng" algn="ctr">
                      <a:solidFill>
                        <a:schemeClr val="bg1"/>
                      </a:solidFill>
                      <a:prstDash val="solid"/>
                      <a:round/>
                      <a:headEnd type="none" w="med" len="med"/>
                      <a:tailEnd type="none" w="med" len="med"/>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35CA3"/>
                    </a:solidFill>
                  </a:tcPr>
                </a:tc>
                <a:tc>
                  <a:txBody>
                    <a:bodyPr/>
                    <a:lstStyle/>
                    <a:p>
                      <a:pPr algn="ctr"/>
                      <a:r>
                        <a:rPr lang="en-US" sz="1600" dirty="0">
                          <a:solidFill>
                            <a:schemeClr val="bg1"/>
                          </a:solidFill>
                          <a:latin typeface="Arial" panose="020B0604020202020204" pitchFamily="34" charset="0"/>
                          <a:cs typeface="Arial" panose="020B0604020202020204" pitchFamily="34" charset="0"/>
                        </a:rPr>
                        <a:t>Construction Start/End</a:t>
                      </a:r>
                      <a:endParaRPr lang="en-US" sz="16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35CA3"/>
                    </a:solidFill>
                  </a:tcPr>
                </a:tc>
                <a:extLst>
                  <a:ext uri="{0D108BD9-81ED-4DB2-BD59-A6C34878D82A}">
                    <a16:rowId xmlns:a16="http://schemas.microsoft.com/office/drawing/2014/main" val="1156461445"/>
                  </a:ext>
                </a:extLst>
              </a:tr>
              <a:tr h="548640">
                <a:tc>
                  <a:txBody>
                    <a:bodyPr/>
                    <a:lstStyle/>
                    <a:p>
                      <a:pPr algn="l"/>
                      <a:r>
                        <a:rPr lang="en-US" sz="1600" u="none" strike="noStrike" cap="none" spc="0" baseline="0" dirty="0">
                          <a:ln>
                            <a:noFill/>
                          </a:ln>
                          <a:effectLst/>
                          <a:uFillTx/>
                          <a:latin typeface="Arial" panose="020B0604020202020204" pitchFamily="34" charset="0"/>
                          <a:cs typeface="Arial" panose="020B0604020202020204" pitchFamily="34" charset="0"/>
                          <a:sym typeface="Helvetica Light"/>
                        </a:rPr>
                        <a:t>Construction of Interstate 84</a:t>
                      </a:r>
                      <a:r>
                        <a:rPr lang="en-US" sz="1600" u="none" strike="noStrike" cap="none" spc="0" baseline="0" dirty="0">
                          <a:ln>
                            <a:noFill/>
                          </a:ln>
                          <a:effectLst/>
                          <a:uFillTx/>
                          <a:latin typeface="Arial" panose="020B0604020202020204" pitchFamily="34" charset="0"/>
                          <a:cs typeface="Arial" panose="020B0604020202020204" pitchFamily="34" charset="0"/>
                        </a:rPr>
                        <a:t> </a:t>
                      </a:r>
                      <a:endParaRPr lang="en-US" sz="1600" u="none" strike="noStrike" cap="none" spc="0" baseline="0" dirty="0">
                        <a:ln>
                          <a:noFill/>
                        </a:ln>
                        <a:effectLst/>
                        <a:uFillTx/>
                        <a:latin typeface="Arial" panose="020B0604020202020204" pitchFamily="34" charset="0"/>
                        <a:cs typeface="Arial" panose="020B0604020202020204" pitchFamily="34" charset="0"/>
                        <a:sym typeface="Helvetica Light"/>
                      </a:endParaRPr>
                    </a:p>
                    <a:p>
                      <a:pPr algn="l"/>
                      <a:r>
                        <a:rPr lang="en-US" sz="1600" u="none" strike="noStrike" cap="none" spc="0" baseline="0" dirty="0">
                          <a:ln>
                            <a:noFill/>
                          </a:ln>
                          <a:effectLst/>
                          <a:uFillTx/>
                          <a:latin typeface="Arial" panose="020B0604020202020204" pitchFamily="34" charset="0"/>
                          <a:cs typeface="Arial" panose="020B0604020202020204" pitchFamily="34" charset="0"/>
                          <a:sym typeface="Helvetica Light"/>
                        </a:rPr>
                        <a:t>(west of Mixmaster)</a:t>
                      </a:r>
                      <a:endParaRPr lang="en-US" sz="1600" dirty="0">
                        <a:latin typeface="Arial" panose="020B0604020202020204" pitchFamily="34" charset="0"/>
                        <a:cs typeface="Arial" panose="020B0604020202020204" pitchFamily="34" charset="0"/>
                      </a:endParaRPr>
                    </a:p>
                  </a:txBody>
                  <a:tcPr anchor="ctr">
                    <a:lnL w="12700" cmpd="sng">
                      <a:noFill/>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825408"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1962 – 1965</a:t>
                      </a:r>
                    </a:p>
                  </a:txBody>
                  <a:tcPr anchor="ctr">
                    <a:lnL w="12700" cap="flat" cmpd="sng" algn="ctr">
                      <a:solidFill>
                        <a:schemeClr val="bg1"/>
                      </a:solid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80474463"/>
                  </a:ext>
                </a:extLst>
              </a:tr>
              <a:tr h="0">
                <a:tc>
                  <a:txBody>
                    <a:bodyPr/>
                    <a:lstStyle/>
                    <a:p>
                      <a:pPr marL="0" marR="0" algn="l">
                        <a:spcBef>
                          <a:spcPts val="0"/>
                        </a:spcBef>
                        <a:spcAft>
                          <a:spcPts val="0"/>
                        </a:spcAft>
                      </a:pPr>
                      <a:r>
                        <a:rPr lang="en-US" sz="1600" u="none" strike="noStrike" cap="none" spc="0" baseline="0" dirty="0">
                          <a:ln>
                            <a:noFill/>
                          </a:ln>
                          <a:effectLst/>
                          <a:uFillTx/>
                          <a:latin typeface="Arial" panose="020B0604020202020204" pitchFamily="34" charset="0"/>
                          <a:cs typeface="Arial" panose="020B0604020202020204" pitchFamily="34" charset="0"/>
                          <a:sym typeface="Helvetica Light"/>
                        </a:rPr>
                        <a:t>Relocation of Connecticut Route 8</a:t>
                      </a:r>
                      <a:r>
                        <a:rPr lang="en-US" sz="1600" u="none" strike="noStrike" cap="none" spc="0" baseline="0" dirty="0">
                          <a:ln>
                            <a:noFill/>
                          </a:ln>
                          <a:effectLst/>
                          <a:uFillTx/>
                          <a:latin typeface="Arial" panose="020B0604020202020204" pitchFamily="34" charset="0"/>
                          <a:cs typeface="Arial" panose="020B0604020202020204" pitchFamily="34" charset="0"/>
                        </a:rPr>
                        <a:t> </a:t>
                      </a:r>
                      <a:endParaRPr lang="en-US" sz="1600" u="none" strike="noStrike" cap="none" spc="0" baseline="0" dirty="0">
                        <a:ln>
                          <a:noFill/>
                        </a:ln>
                        <a:effectLst/>
                        <a:uFillTx/>
                        <a:latin typeface="Arial" panose="020B0604020202020204" pitchFamily="34" charset="0"/>
                        <a:cs typeface="Arial" panose="020B0604020202020204" pitchFamily="34" charset="0"/>
                        <a:sym typeface="Helvetica Light"/>
                      </a:endParaRPr>
                    </a:p>
                    <a:p>
                      <a:pPr marL="0" marR="0" algn="l">
                        <a:spcBef>
                          <a:spcPts val="0"/>
                        </a:spcBef>
                        <a:spcAft>
                          <a:spcPts val="0"/>
                        </a:spcAft>
                      </a:pPr>
                      <a:r>
                        <a:rPr lang="en-US" sz="1600" u="none" strike="noStrike" cap="none" spc="0" baseline="0" dirty="0">
                          <a:ln>
                            <a:noFill/>
                          </a:ln>
                          <a:effectLst/>
                          <a:uFillTx/>
                          <a:latin typeface="Arial" panose="020B0604020202020204" pitchFamily="34" charset="0"/>
                          <a:cs typeface="Arial" panose="020B0604020202020204" pitchFamily="34" charset="0"/>
                          <a:sym typeface="Helvetica Light"/>
                        </a:rPr>
                        <a:t>(north of Mixmaster)</a:t>
                      </a:r>
                      <a:endParaRPr lang="en-US" sz="1600" b="0" i="0" u="none" strike="noStrike" cap="none" spc="0" baseline="0" dirty="0">
                        <a:ln>
                          <a:noFill/>
                        </a:ln>
                        <a:solidFill>
                          <a:schemeClr val="dk1"/>
                        </a:solidFill>
                        <a:effectLst/>
                        <a:uFillTx/>
                        <a:latin typeface="Arial" panose="020B0604020202020204" pitchFamily="34" charset="0"/>
                        <a:ea typeface="+mn-ea"/>
                        <a:cs typeface="Arial" panose="020B0604020202020204" pitchFamily="34" charset="0"/>
                        <a:sym typeface="Helvetica Light"/>
                      </a:endParaRPr>
                    </a:p>
                  </a:txBody>
                  <a:tcPr marL="50800" marR="50800" marT="50800" marB="5080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latin typeface="Arial" panose="020B0604020202020204" pitchFamily="34" charset="0"/>
                          <a:cs typeface="Arial" panose="020B0604020202020204" pitchFamily="34" charset="0"/>
                        </a:rPr>
                        <a:t>1963 – 1965</a:t>
                      </a: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20206661"/>
                  </a:ext>
                </a:extLst>
              </a:tr>
              <a:tr h="0">
                <a:tc>
                  <a:txBody>
                    <a:bodyPr/>
                    <a:lstStyle/>
                    <a:p>
                      <a:pPr algn="l"/>
                      <a:r>
                        <a:rPr lang="en-US" sz="1600" u="none" strike="noStrike" cap="none" spc="0" baseline="0" dirty="0">
                          <a:ln>
                            <a:noFill/>
                          </a:ln>
                          <a:effectLst/>
                          <a:uFillTx/>
                          <a:latin typeface="Arial" panose="020B0604020202020204" pitchFamily="34" charset="0"/>
                          <a:cs typeface="Arial" panose="020B0604020202020204" pitchFamily="34" charset="0"/>
                          <a:sym typeface="Helvetica Light"/>
                        </a:rPr>
                        <a:t>Relocation of Connecticut Route 8</a:t>
                      </a:r>
                      <a:r>
                        <a:rPr lang="en-US" sz="1600" u="none" strike="noStrike" cap="none" spc="0" baseline="0" dirty="0">
                          <a:ln>
                            <a:noFill/>
                          </a:ln>
                          <a:effectLst/>
                          <a:uFillTx/>
                          <a:latin typeface="Arial" panose="020B0604020202020204" pitchFamily="34" charset="0"/>
                          <a:cs typeface="Arial" panose="020B0604020202020204" pitchFamily="34" charset="0"/>
                        </a:rPr>
                        <a:t> </a:t>
                      </a:r>
                      <a:endParaRPr lang="en-US" sz="1600" u="none" strike="noStrike" cap="none" spc="0" baseline="0" dirty="0">
                        <a:ln>
                          <a:noFill/>
                        </a:ln>
                        <a:effectLst/>
                        <a:uFillTx/>
                        <a:latin typeface="Arial" panose="020B0604020202020204" pitchFamily="34" charset="0"/>
                        <a:cs typeface="Arial" panose="020B0604020202020204" pitchFamily="34" charset="0"/>
                        <a:sym typeface="Helvetica Light"/>
                      </a:endParaRPr>
                    </a:p>
                    <a:p>
                      <a:pPr algn="l"/>
                      <a:r>
                        <a:rPr lang="en-US" sz="1600" u="none" strike="noStrike" cap="none" spc="0" baseline="0" dirty="0">
                          <a:ln>
                            <a:noFill/>
                          </a:ln>
                          <a:effectLst/>
                          <a:uFillTx/>
                          <a:latin typeface="Arial" panose="020B0604020202020204" pitchFamily="34" charset="0"/>
                          <a:cs typeface="Arial" panose="020B0604020202020204" pitchFamily="34" charset="0"/>
                          <a:sym typeface="Helvetica Light"/>
                        </a:rPr>
                        <a:t>(north of Mixmaster)</a:t>
                      </a:r>
                      <a:endParaRPr lang="en-US" sz="1600" dirty="0">
                        <a:latin typeface="Arial" panose="020B0604020202020204" pitchFamily="34" charset="0"/>
                        <a:cs typeface="Arial" panose="020B0604020202020204"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Arial" panose="020B0604020202020204" pitchFamily="34" charset="0"/>
                          <a:cs typeface="Arial" panose="020B0604020202020204" pitchFamily="34" charset="0"/>
                        </a:rPr>
                        <a:t>1964 – 1966</a:t>
                      </a: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5745649"/>
                  </a:ext>
                </a:extLst>
              </a:tr>
              <a:tr h="0">
                <a:tc>
                  <a:txBody>
                    <a:bodyPr/>
                    <a:lstStyle/>
                    <a:p>
                      <a:pPr marL="0" marR="0" algn="l">
                        <a:spcBef>
                          <a:spcPts val="0"/>
                        </a:spcBef>
                        <a:spcAft>
                          <a:spcPts val="0"/>
                        </a:spcAft>
                      </a:pPr>
                      <a:r>
                        <a:rPr lang="en-US" sz="1600" u="none" strike="noStrike" cap="none" spc="0" baseline="0" dirty="0">
                          <a:ln>
                            <a:noFill/>
                          </a:ln>
                          <a:effectLst/>
                          <a:uFillTx/>
                          <a:latin typeface="Arial" panose="020B0604020202020204" pitchFamily="34" charset="0"/>
                          <a:cs typeface="Arial" panose="020B0604020202020204" pitchFamily="34" charset="0"/>
                          <a:sym typeface="Helvetica Light"/>
                        </a:rPr>
                        <a:t>Interstate 84 and Relocation of Connecticut Route 8</a:t>
                      </a:r>
                      <a:r>
                        <a:rPr lang="en-US" sz="1600" u="none" strike="noStrike" cap="none" spc="0" baseline="0" dirty="0">
                          <a:ln>
                            <a:noFill/>
                          </a:ln>
                          <a:effectLst/>
                          <a:uFillTx/>
                          <a:latin typeface="Arial" panose="020B0604020202020204" pitchFamily="34" charset="0"/>
                          <a:cs typeface="Arial" panose="020B0604020202020204" pitchFamily="34" charset="0"/>
                        </a:rPr>
                        <a:t> </a:t>
                      </a:r>
                      <a:endParaRPr lang="en-US" sz="1600" u="none" strike="noStrike" cap="none" spc="0" baseline="0" dirty="0">
                        <a:ln>
                          <a:noFill/>
                        </a:ln>
                        <a:effectLst/>
                        <a:uFillTx/>
                        <a:latin typeface="Arial" panose="020B0604020202020204" pitchFamily="34" charset="0"/>
                        <a:cs typeface="Arial" panose="020B0604020202020204" pitchFamily="34" charset="0"/>
                        <a:sym typeface="Helvetica Light"/>
                      </a:endParaRPr>
                    </a:p>
                    <a:p>
                      <a:pPr marL="0" marR="0" algn="l">
                        <a:spcBef>
                          <a:spcPts val="0"/>
                        </a:spcBef>
                        <a:spcAft>
                          <a:spcPts val="0"/>
                        </a:spcAft>
                      </a:pPr>
                      <a:r>
                        <a:rPr lang="en-US" sz="1600" u="none" strike="noStrike" cap="none" spc="0" baseline="0" dirty="0">
                          <a:ln>
                            <a:noFill/>
                          </a:ln>
                          <a:effectLst/>
                          <a:uFillTx/>
                          <a:latin typeface="Arial" panose="020B0604020202020204" pitchFamily="34" charset="0"/>
                          <a:cs typeface="Arial" panose="020B0604020202020204" pitchFamily="34" charset="0"/>
                          <a:sym typeface="Helvetica Light"/>
                        </a:rPr>
                        <a:t>(Mixmaster Substructure)</a:t>
                      </a:r>
                      <a:endParaRPr lang="en-US" sz="1600" b="0" i="0" u="none" strike="noStrike" cap="none" spc="0" baseline="0" dirty="0">
                        <a:ln>
                          <a:noFill/>
                        </a:ln>
                        <a:solidFill>
                          <a:schemeClr val="dk1"/>
                        </a:solidFill>
                        <a:effectLst/>
                        <a:uFillTx/>
                        <a:latin typeface="Arial" panose="020B0604020202020204" pitchFamily="34" charset="0"/>
                        <a:ea typeface="+mn-ea"/>
                        <a:cs typeface="Arial" panose="020B0604020202020204" pitchFamily="34" charset="0"/>
                        <a:sym typeface="Helvetica Light"/>
                      </a:endParaRPr>
                    </a:p>
                  </a:txBody>
                  <a:tcPr marL="50800" marR="50800" marT="50800" marB="50800" anchor="ctr">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Arial" panose="020B0604020202020204" pitchFamily="34" charset="0"/>
                          <a:cs typeface="Arial" panose="020B0604020202020204" pitchFamily="34" charset="0"/>
                        </a:rPr>
                        <a:t>1964 – 1965</a:t>
                      </a: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04136263"/>
                  </a:ext>
                </a:extLst>
              </a:tr>
              <a:tr h="0">
                <a:tc>
                  <a:txBody>
                    <a:bodyPr/>
                    <a:lstStyle/>
                    <a:p>
                      <a:pPr marL="0" marR="0" algn="l">
                        <a:spcBef>
                          <a:spcPts val="0"/>
                        </a:spcBef>
                        <a:spcAft>
                          <a:spcPts val="0"/>
                        </a:spcAft>
                      </a:pPr>
                      <a:r>
                        <a:rPr lang="en-US" sz="1600" u="none" strike="noStrike" cap="none" spc="0" baseline="0" dirty="0">
                          <a:ln>
                            <a:noFill/>
                          </a:ln>
                          <a:effectLst/>
                          <a:uFillTx/>
                          <a:latin typeface="Arial" panose="020B0604020202020204" pitchFamily="34" charset="0"/>
                          <a:cs typeface="Arial" panose="020B0604020202020204" pitchFamily="34" charset="0"/>
                          <a:sym typeface="Helvetica Light"/>
                        </a:rPr>
                        <a:t>Relocation of Connecticut Route 8 and Grading on Interstate 84</a:t>
                      </a:r>
                      <a:r>
                        <a:rPr lang="en-US" sz="1600" u="none" strike="noStrike" cap="none" spc="0" baseline="0" dirty="0">
                          <a:ln>
                            <a:noFill/>
                          </a:ln>
                          <a:effectLst/>
                          <a:uFillTx/>
                          <a:latin typeface="Arial" panose="020B0604020202020204" pitchFamily="34" charset="0"/>
                          <a:cs typeface="Arial" panose="020B0604020202020204" pitchFamily="34" charset="0"/>
                        </a:rPr>
                        <a:t> </a:t>
                      </a:r>
                      <a:r>
                        <a:rPr lang="en-US" sz="1600" u="none" strike="noStrike" cap="none" spc="0" baseline="0" dirty="0">
                          <a:ln>
                            <a:noFill/>
                          </a:ln>
                          <a:effectLst/>
                          <a:uFillTx/>
                          <a:latin typeface="Arial" panose="020B0604020202020204" pitchFamily="34" charset="0"/>
                          <a:cs typeface="Arial" panose="020B0604020202020204" pitchFamily="34" charset="0"/>
                          <a:sym typeface="Helvetica Light"/>
                        </a:rPr>
                        <a:t>(Route 8 south of Mixmaster)</a:t>
                      </a:r>
                      <a:endParaRPr lang="en-US" sz="1600" b="0" i="0" u="none" strike="noStrike" cap="none" spc="0" baseline="0" dirty="0">
                        <a:ln>
                          <a:noFill/>
                        </a:ln>
                        <a:solidFill>
                          <a:schemeClr val="dk1"/>
                        </a:solidFill>
                        <a:effectLst/>
                        <a:uFillTx/>
                        <a:latin typeface="Arial" panose="020B0604020202020204" pitchFamily="34" charset="0"/>
                        <a:ea typeface="+mn-ea"/>
                        <a:cs typeface="Arial" panose="020B0604020202020204" pitchFamily="34" charset="0"/>
                        <a:sym typeface="Helvetica Light"/>
                      </a:endParaRPr>
                    </a:p>
                  </a:txBody>
                  <a:tcPr marL="50800" marR="50800" marT="50800" marB="50800" anchor="ctr">
                    <a:lnL w="12700" cmpd="sng">
                      <a:noFill/>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600" dirty="0">
                          <a:latin typeface="Arial" panose="020B0604020202020204" pitchFamily="34" charset="0"/>
                          <a:cs typeface="Arial" panose="020B0604020202020204" pitchFamily="34" charset="0"/>
                        </a:rPr>
                        <a:t>1964 – 1967</a:t>
                      </a: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60486239"/>
                  </a:ext>
                </a:extLst>
              </a:tr>
              <a:tr h="0">
                <a:tc>
                  <a:txBody>
                    <a:bodyPr/>
                    <a:lstStyle/>
                    <a:p>
                      <a:pPr marL="0" marR="0" algn="l">
                        <a:spcBef>
                          <a:spcPts val="0"/>
                        </a:spcBef>
                        <a:spcAft>
                          <a:spcPts val="0"/>
                        </a:spcAft>
                      </a:pPr>
                      <a:r>
                        <a:rPr lang="en-US" sz="1600" u="none" strike="noStrike" cap="none" spc="0" baseline="0" dirty="0">
                          <a:ln>
                            <a:noFill/>
                          </a:ln>
                          <a:effectLst/>
                          <a:uFillTx/>
                          <a:latin typeface="Arial" panose="020B0604020202020204" pitchFamily="34" charset="0"/>
                          <a:cs typeface="Arial" panose="020B0604020202020204" pitchFamily="34" charset="0"/>
                          <a:sym typeface="Helvetica Light"/>
                        </a:rPr>
                        <a:t>Interstate 84 and Relocation of Connecticut Route 8</a:t>
                      </a:r>
                      <a:r>
                        <a:rPr lang="en-US" sz="1600" u="none" strike="noStrike" cap="none" spc="0" baseline="0" dirty="0">
                          <a:ln>
                            <a:noFill/>
                          </a:ln>
                          <a:effectLst/>
                          <a:uFillTx/>
                          <a:latin typeface="Arial" panose="020B0604020202020204" pitchFamily="34" charset="0"/>
                          <a:cs typeface="Arial" panose="020B0604020202020204" pitchFamily="34" charset="0"/>
                        </a:rPr>
                        <a:t> </a:t>
                      </a:r>
                      <a:endParaRPr lang="en-US" sz="1600" u="none" strike="noStrike" cap="none" spc="0" baseline="0" dirty="0">
                        <a:ln>
                          <a:noFill/>
                        </a:ln>
                        <a:effectLst/>
                        <a:uFillTx/>
                        <a:latin typeface="Arial" panose="020B0604020202020204" pitchFamily="34" charset="0"/>
                        <a:cs typeface="Arial" panose="020B0604020202020204" pitchFamily="34" charset="0"/>
                        <a:sym typeface="Helvetica Light"/>
                      </a:endParaRPr>
                    </a:p>
                    <a:p>
                      <a:pPr marL="0" marR="0" algn="l">
                        <a:spcBef>
                          <a:spcPts val="0"/>
                        </a:spcBef>
                        <a:spcAft>
                          <a:spcPts val="0"/>
                        </a:spcAft>
                      </a:pPr>
                      <a:r>
                        <a:rPr lang="en-US" sz="1600" u="none" strike="noStrike" cap="none" spc="0" baseline="0" dirty="0">
                          <a:ln>
                            <a:noFill/>
                          </a:ln>
                          <a:effectLst/>
                          <a:uFillTx/>
                          <a:latin typeface="Arial" panose="020B0604020202020204" pitchFamily="34" charset="0"/>
                          <a:cs typeface="Arial" panose="020B0604020202020204" pitchFamily="34" charset="0"/>
                          <a:sym typeface="Helvetica Light"/>
                        </a:rPr>
                        <a:t>(Mixmaster Superstructure)</a:t>
                      </a:r>
                      <a:endParaRPr lang="en-US" sz="1600" b="0" i="0" u="none" strike="noStrike" cap="none" spc="0" baseline="0" dirty="0">
                        <a:ln>
                          <a:noFill/>
                        </a:ln>
                        <a:solidFill>
                          <a:schemeClr val="dk1"/>
                        </a:solidFill>
                        <a:effectLst/>
                        <a:uFillTx/>
                        <a:latin typeface="Arial" panose="020B0604020202020204" pitchFamily="34" charset="0"/>
                        <a:ea typeface="+mn-ea"/>
                        <a:cs typeface="Arial" panose="020B0604020202020204" pitchFamily="34" charset="0"/>
                        <a:sym typeface="Helvetica Light"/>
                      </a:endParaRPr>
                    </a:p>
                  </a:txBody>
                  <a:tcPr marL="50800" marR="50800" marT="50800" marB="5080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latin typeface="Arial" panose="020B0604020202020204" pitchFamily="34" charset="0"/>
                          <a:cs typeface="Arial" panose="020B0604020202020204" pitchFamily="34" charset="0"/>
                        </a:rPr>
                        <a:t>1965 – 1968</a:t>
                      </a: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51824609"/>
                  </a:ext>
                </a:extLst>
              </a:tr>
              <a:tr h="5760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Arial" panose="020B0604020202020204" pitchFamily="34" charset="0"/>
                          <a:ea typeface="+mn-ea"/>
                          <a:cs typeface="Arial" panose="020B0604020202020204" pitchFamily="34" charset="0"/>
                        </a:rPr>
                        <a:t>Construction of Interstate 84 (east of Mixmaster)</a:t>
                      </a:r>
                      <a:endParaRPr lang="en-US" sz="1600" b="0" i="0" u="none" strike="noStrike" cap="none" spc="0" baseline="0" dirty="0">
                        <a:ln>
                          <a:noFill/>
                        </a:ln>
                        <a:solidFill>
                          <a:schemeClr val="dk1"/>
                        </a:solidFill>
                        <a:effectLst/>
                        <a:uFillTx/>
                        <a:latin typeface="Arial" panose="020B0604020202020204" pitchFamily="34" charset="0"/>
                        <a:ea typeface="+mn-ea"/>
                        <a:cs typeface="Arial" panose="020B0604020202020204" pitchFamily="34" charset="0"/>
                        <a:sym typeface="Helvetica Light"/>
                      </a:endParaRPr>
                    </a:p>
                  </a:txBody>
                  <a:tcPr marL="50800" marR="50800" marT="50800" marB="5080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a:latin typeface="Arial" panose="020B0604020202020204" pitchFamily="34" charset="0"/>
                          <a:cs typeface="Arial" panose="020B0604020202020204" pitchFamily="34" charset="0"/>
                        </a:rPr>
                        <a:t>1976 – 1981</a:t>
                      </a:r>
                      <a:endParaRPr lang="en-US" sz="16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95934957"/>
                  </a:ext>
                </a:extLst>
              </a:tr>
            </a:tbl>
          </a:graphicData>
        </a:graphic>
      </p:graphicFrame>
      <p:pic>
        <p:nvPicPr>
          <p:cNvPr id="5" name="Picture 4">
            <a:extLst>
              <a:ext uri="{FF2B5EF4-FFF2-40B4-BE49-F238E27FC236}">
                <a16:creationId xmlns:a16="http://schemas.microsoft.com/office/drawing/2014/main" id="{19541420-FAAD-46E7-A74A-BB00ADCF8AFB}"/>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9714295" y="3848085"/>
            <a:ext cx="1895361" cy="1188720"/>
          </a:xfrm>
          <a:prstGeom prst="rect">
            <a:avLst/>
          </a:prstGeom>
          <a:ln w="28575">
            <a:solidFill>
              <a:srgbClr val="314091"/>
            </a:solidFill>
          </a:ln>
        </p:spPr>
      </p:pic>
      <p:pic>
        <p:nvPicPr>
          <p:cNvPr id="6" name="Picture 5">
            <a:extLst>
              <a:ext uri="{FF2B5EF4-FFF2-40B4-BE49-F238E27FC236}">
                <a16:creationId xmlns:a16="http://schemas.microsoft.com/office/drawing/2014/main" id="{F2CF53E3-EBD8-4192-A0D1-3692673A2E33}"/>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9660117" y="1572108"/>
            <a:ext cx="2003718" cy="1280160"/>
          </a:xfrm>
          <a:prstGeom prst="rect">
            <a:avLst/>
          </a:prstGeom>
          <a:ln w="28575">
            <a:solidFill>
              <a:srgbClr val="5655A5"/>
            </a:solidFill>
          </a:ln>
        </p:spPr>
      </p:pic>
      <p:sp>
        <p:nvSpPr>
          <p:cNvPr id="7" name="Rectangle 6">
            <a:extLst>
              <a:ext uri="{FF2B5EF4-FFF2-40B4-BE49-F238E27FC236}">
                <a16:creationId xmlns:a16="http://schemas.microsoft.com/office/drawing/2014/main" id="{BDCC8D12-FEA4-4ECB-848F-7510FA9B5240}"/>
              </a:ext>
            </a:extLst>
          </p:cNvPr>
          <p:cNvSpPr/>
          <p:nvPr/>
        </p:nvSpPr>
        <p:spPr>
          <a:xfrm>
            <a:off x="419100" y="5936549"/>
            <a:ext cx="9448799" cy="307777"/>
          </a:xfrm>
          <a:prstGeom prst="rect">
            <a:avLst/>
          </a:prstGeom>
        </p:spPr>
        <p:txBody>
          <a:bodyPr wrap="square" lIns="91440" tIns="45720" rIns="91440" bIns="45720" anchor="t">
            <a:spAutoFit/>
          </a:bodyPr>
          <a:lstStyle/>
          <a:p>
            <a:r>
              <a:rPr lang="en-US" sz="1400" i="1" spc="-50" dirty="0">
                <a:latin typeface="Arial" panose="020B0604020202020204" pitchFamily="34" charset="0"/>
                <a:cs typeface="Arial" panose="020B0604020202020204" pitchFamily="34" charset="0"/>
              </a:rPr>
              <a:t>Fact: 10-12 projects had to be done in order to complete the initial structure  at an approximate cost of $48M.</a:t>
            </a:r>
          </a:p>
        </p:txBody>
      </p:sp>
      <p:sp>
        <p:nvSpPr>
          <p:cNvPr id="8" name="Title 1">
            <a:extLst>
              <a:ext uri="{FF2B5EF4-FFF2-40B4-BE49-F238E27FC236}">
                <a16:creationId xmlns:a16="http://schemas.microsoft.com/office/drawing/2014/main" id="{8723B651-63DA-449C-B2EC-4F3DB9D70514}"/>
              </a:ext>
            </a:extLst>
          </p:cNvPr>
          <p:cNvSpPr>
            <a:spLocks noGrp="1"/>
          </p:cNvSpPr>
          <p:nvPr>
            <p:ph type="title"/>
          </p:nvPr>
        </p:nvSpPr>
        <p:spPr>
          <a:xfrm>
            <a:off x="541361" y="449559"/>
            <a:ext cx="10972800" cy="598589"/>
          </a:xfrm>
        </p:spPr>
        <p:txBody>
          <a:bodyPr>
            <a:noAutofit/>
          </a:bodyPr>
          <a:lstStyle/>
          <a:p>
            <a:r>
              <a:rPr lang="en-US" sz="3600" dirty="0">
                <a:solidFill>
                  <a:schemeClr val="tx1"/>
                </a:solidFill>
              </a:rPr>
              <a:t>Mixmaster History (Original Construction)</a:t>
            </a:r>
          </a:p>
        </p:txBody>
      </p:sp>
    </p:spTree>
    <p:extLst>
      <p:ext uri="{BB962C8B-B14F-4D97-AF65-F5344CB8AC3E}">
        <p14:creationId xmlns:p14="http://schemas.microsoft.com/office/powerpoint/2010/main" val="3458678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723B651-63DA-449C-B2EC-4F3DB9D70514}"/>
              </a:ext>
            </a:extLst>
          </p:cNvPr>
          <p:cNvSpPr>
            <a:spLocks noGrp="1"/>
          </p:cNvSpPr>
          <p:nvPr>
            <p:ph type="title"/>
          </p:nvPr>
        </p:nvSpPr>
        <p:spPr>
          <a:xfrm>
            <a:off x="609600" y="529171"/>
            <a:ext cx="10972800" cy="598589"/>
          </a:xfrm>
        </p:spPr>
        <p:txBody>
          <a:bodyPr>
            <a:noAutofit/>
          </a:bodyPr>
          <a:lstStyle/>
          <a:p>
            <a:r>
              <a:rPr lang="en-US" sz="3600" dirty="0">
                <a:solidFill>
                  <a:schemeClr val="tx1"/>
                </a:solidFill>
              </a:rPr>
              <a:t>Mixmaster History (Recent Efforts)</a:t>
            </a:r>
          </a:p>
        </p:txBody>
      </p:sp>
      <p:graphicFrame>
        <p:nvGraphicFramePr>
          <p:cNvPr id="4" name="Table 3">
            <a:extLst>
              <a:ext uri="{FF2B5EF4-FFF2-40B4-BE49-F238E27FC236}">
                <a16:creationId xmlns:a16="http://schemas.microsoft.com/office/drawing/2014/main" id="{E8C73CB7-D5DF-48FF-86C0-67C75AB90B8E}"/>
              </a:ext>
            </a:extLst>
          </p:cNvPr>
          <p:cNvGraphicFramePr>
            <a:graphicFrameLocks noGrp="1"/>
          </p:cNvGraphicFramePr>
          <p:nvPr>
            <p:extLst>
              <p:ext uri="{D42A27DB-BD31-4B8C-83A1-F6EECF244321}">
                <p14:modId xmlns:p14="http://schemas.microsoft.com/office/powerpoint/2010/main" val="1988534699"/>
              </p:ext>
            </p:extLst>
          </p:nvPr>
        </p:nvGraphicFramePr>
        <p:xfrm>
          <a:off x="667280" y="1527047"/>
          <a:ext cx="10972799" cy="4702305"/>
        </p:xfrm>
        <a:graphic>
          <a:graphicData uri="http://schemas.openxmlformats.org/drawingml/2006/table">
            <a:tbl>
              <a:tblPr firstRow="1" bandRow="1">
                <a:tableStyleId>{F5AB1C69-6EDB-4FF4-983F-18BD219EF322}</a:tableStyleId>
              </a:tblPr>
              <a:tblGrid>
                <a:gridCol w="8902743">
                  <a:extLst>
                    <a:ext uri="{9D8B030D-6E8A-4147-A177-3AD203B41FA5}">
                      <a16:colId xmlns:a16="http://schemas.microsoft.com/office/drawing/2014/main" val="3717509886"/>
                    </a:ext>
                  </a:extLst>
                </a:gridCol>
                <a:gridCol w="2070056">
                  <a:extLst>
                    <a:ext uri="{9D8B030D-6E8A-4147-A177-3AD203B41FA5}">
                      <a16:colId xmlns:a16="http://schemas.microsoft.com/office/drawing/2014/main" val="4189006283"/>
                    </a:ext>
                  </a:extLst>
                </a:gridCol>
              </a:tblGrid>
              <a:tr h="657202">
                <a:tc>
                  <a:txBody>
                    <a:bodyPr/>
                    <a:lstStyle/>
                    <a:p>
                      <a:r>
                        <a:rPr lang="en-US" sz="1600" dirty="0">
                          <a:latin typeface="Arial" panose="020B0604020202020204" pitchFamily="34" charset="0"/>
                          <a:cs typeface="Arial" panose="020B0604020202020204" pitchFamily="34" charset="0"/>
                        </a:rPr>
                        <a:t>Recent Projects</a:t>
                      </a:r>
                      <a:endParaRPr lang="en-US" sz="1600" dirty="0">
                        <a:solidFill>
                          <a:schemeClr val="bg1"/>
                        </a:solidFill>
                        <a:latin typeface="Arial" panose="020B0604020202020204" pitchFamily="34" charset="0"/>
                        <a:cs typeface="Arial" panose="020B0604020202020204" pitchFamily="34" charset="0"/>
                      </a:endParaRPr>
                    </a:p>
                  </a:txBody>
                  <a:tcPr anchor="ctr">
                    <a:solidFill>
                      <a:srgbClr val="A35CA3"/>
                    </a:solidFill>
                  </a:tcPr>
                </a:tc>
                <a:tc>
                  <a:txBody>
                    <a:bodyPr/>
                    <a:lstStyle/>
                    <a:p>
                      <a:pPr algn="ctr"/>
                      <a:r>
                        <a:rPr lang="en-US" sz="1600" dirty="0">
                          <a:latin typeface="Arial" panose="020B0604020202020204" pitchFamily="34" charset="0"/>
                          <a:cs typeface="Arial" panose="020B0604020202020204" pitchFamily="34" charset="0"/>
                        </a:rPr>
                        <a:t>Construction</a:t>
                      </a:r>
                    </a:p>
                    <a:p>
                      <a:pPr algn="ctr"/>
                      <a:r>
                        <a:rPr lang="en-US" sz="1600" dirty="0">
                          <a:latin typeface="Arial" panose="020B0604020202020204" pitchFamily="34" charset="0"/>
                          <a:cs typeface="Arial" panose="020B0604020202020204" pitchFamily="34" charset="0"/>
                        </a:rPr>
                        <a:t>Start/End</a:t>
                      </a:r>
                    </a:p>
                  </a:txBody>
                  <a:tcPr anchor="ctr">
                    <a:solidFill>
                      <a:srgbClr val="A35CA3"/>
                    </a:solidFill>
                  </a:tcPr>
                </a:tc>
                <a:extLst>
                  <a:ext uri="{0D108BD9-81ED-4DB2-BD59-A6C34878D82A}">
                    <a16:rowId xmlns:a16="http://schemas.microsoft.com/office/drawing/2014/main" val="1156461445"/>
                  </a:ext>
                </a:extLst>
              </a:tr>
              <a:tr h="611599">
                <a:tc>
                  <a:txBody>
                    <a:bodyPr/>
                    <a:lstStyle/>
                    <a:p>
                      <a:pPr marL="0" marR="0" algn="l">
                        <a:spcBef>
                          <a:spcPts val="0"/>
                        </a:spcBef>
                        <a:spcAft>
                          <a:spcPts val="0"/>
                        </a:spcAft>
                      </a:pPr>
                      <a:r>
                        <a:rPr lang="en-US" sz="1600" u="none" strike="noStrike" cap="none" spc="0" baseline="0" dirty="0">
                          <a:ln>
                            <a:noFill/>
                          </a:ln>
                          <a:effectLst/>
                          <a:uFillTx/>
                          <a:latin typeface="Arial" panose="020B0604020202020204" pitchFamily="34" charset="0"/>
                          <a:cs typeface="Arial" panose="020B0604020202020204" pitchFamily="34" charset="0"/>
                          <a:sym typeface="Helvetica Light"/>
                        </a:rPr>
                        <a:t>I-84/Route 8 Interchange Structural Steel Repairs</a:t>
                      </a:r>
                      <a:endParaRPr lang="en-US" sz="1600" b="0" i="0" u="none" strike="noStrike" cap="none" spc="0" baseline="0" dirty="0">
                        <a:ln>
                          <a:noFill/>
                        </a:ln>
                        <a:solidFill>
                          <a:schemeClr val="dk1"/>
                        </a:solidFill>
                        <a:effectLst/>
                        <a:uFillTx/>
                        <a:latin typeface="Arial" panose="020B0604020202020204" pitchFamily="34" charset="0"/>
                        <a:ea typeface="+mn-ea"/>
                        <a:cs typeface="Arial" panose="020B0604020202020204" pitchFamily="34" charset="0"/>
                        <a:sym typeface="Helvetica Light"/>
                      </a:endParaRPr>
                    </a:p>
                  </a:txBody>
                  <a:tcPr marL="50800" marR="50800" marT="50800" marB="50800" anchor="ctr"/>
                </a:tc>
                <a:tc>
                  <a:txBody>
                    <a:bodyPr/>
                    <a:lstStyle/>
                    <a:p>
                      <a:pPr algn="ctr"/>
                      <a:r>
                        <a:rPr lang="en-US" sz="1600" u="none" strike="noStrike" cap="none" spc="0" baseline="0" dirty="0">
                          <a:ln>
                            <a:noFill/>
                          </a:ln>
                          <a:effectLst/>
                          <a:uFillTx/>
                          <a:latin typeface="Arial" panose="020B0604020202020204" pitchFamily="34" charset="0"/>
                          <a:cs typeface="Arial" panose="020B0604020202020204" pitchFamily="34" charset="0"/>
                          <a:sym typeface="Helvetica Light"/>
                        </a:rPr>
                        <a:t>1988 – 1989</a:t>
                      </a:r>
                      <a:endParaRPr lang="en-US" sz="1600" b="0" i="0" u="none" strike="noStrike" cap="none" spc="0" baseline="0" dirty="0">
                        <a:ln>
                          <a:noFill/>
                        </a:ln>
                        <a:solidFill>
                          <a:schemeClr val="dk1"/>
                        </a:solidFill>
                        <a:effectLst/>
                        <a:uFillTx/>
                        <a:latin typeface="Arial" panose="020B0604020202020204" pitchFamily="34" charset="0"/>
                        <a:ea typeface="+mn-ea"/>
                        <a:cs typeface="Arial" panose="020B0604020202020204" pitchFamily="34" charset="0"/>
                        <a:sym typeface="Helvetica Light"/>
                      </a:endParaRPr>
                    </a:p>
                  </a:txBody>
                  <a:tcPr anchor="ctr"/>
                </a:tc>
                <a:extLst>
                  <a:ext uri="{0D108BD9-81ED-4DB2-BD59-A6C34878D82A}">
                    <a16:rowId xmlns:a16="http://schemas.microsoft.com/office/drawing/2014/main" val="1580474463"/>
                  </a:ext>
                </a:extLst>
              </a:tr>
              <a:tr h="668732">
                <a:tc>
                  <a:txBody>
                    <a:bodyPr/>
                    <a:lstStyle/>
                    <a:p>
                      <a:pPr marL="0" marR="0" algn="l">
                        <a:spcBef>
                          <a:spcPts val="0"/>
                        </a:spcBef>
                        <a:spcAft>
                          <a:spcPts val="0"/>
                        </a:spcAft>
                      </a:pPr>
                      <a:r>
                        <a:rPr lang="en-US" sz="1600" b="0" i="0" u="none" strike="noStrike" cap="none" spc="0" baseline="0" noProof="0" dirty="0">
                          <a:ln>
                            <a:noFill/>
                          </a:ln>
                          <a:effectLst/>
                          <a:uFillTx/>
                          <a:latin typeface="Arial" panose="020B0604020202020204" pitchFamily="34" charset="0"/>
                          <a:cs typeface="Arial" panose="020B0604020202020204" pitchFamily="34" charset="0"/>
                        </a:rPr>
                        <a:t>Rehabilitation of </a:t>
                      </a:r>
                      <a:r>
                        <a:rPr lang="en-US" sz="1600" b="0" i="0" u="none" strike="noStrike" cap="none" spc="0" baseline="0" noProof="0" dirty="0">
                          <a:ln>
                            <a:noFill/>
                          </a:ln>
                          <a:effectLst/>
                          <a:uFillTx/>
                          <a:latin typeface="Arial" panose="020B0604020202020204" pitchFamily="34" charset="0"/>
                          <a:cs typeface="Arial" panose="020B0604020202020204" pitchFamily="34" charset="0"/>
                          <a:sym typeface="Helvetica Light"/>
                        </a:rPr>
                        <a:t>Bridge </a:t>
                      </a:r>
                      <a:r>
                        <a:rPr lang="en-US" sz="1600" b="0" i="0" u="none" strike="noStrike" cap="none" spc="0" baseline="0" noProof="0" dirty="0">
                          <a:ln>
                            <a:noFill/>
                          </a:ln>
                          <a:effectLst/>
                          <a:uFillTx/>
                          <a:latin typeface="Arial" panose="020B0604020202020204" pitchFamily="34" charset="0"/>
                          <a:cs typeface="Arial" panose="020B0604020202020204" pitchFamily="34" charset="0"/>
                        </a:rPr>
                        <a:t>Nos. 03191A</a:t>
                      </a:r>
                      <a:r>
                        <a:rPr lang="en-US" sz="1600" b="0" i="0" u="none" strike="noStrike" cap="none" spc="0" baseline="0" noProof="0" dirty="0">
                          <a:ln>
                            <a:noFill/>
                          </a:ln>
                          <a:effectLst/>
                          <a:uFillTx/>
                          <a:latin typeface="Arial" panose="020B0604020202020204" pitchFamily="34" charset="0"/>
                          <a:cs typeface="Arial" panose="020B0604020202020204" pitchFamily="34" charset="0"/>
                          <a:sym typeface="Helvetica Light"/>
                        </a:rPr>
                        <a:t>, </a:t>
                      </a:r>
                      <a:r>
                        <a:rPr lang="en-US" sz="1600" b="0" i="0" u="none" strike="noStrike" cap="none" spc="0" baseline="0" noProof="0" dirty="0">
                          <a:ln>
                            <a:noFill/>
                          </a:ln>
                          <a:effectLst/>
                          <a:uFillTx/>
                          <a:latin typeface="Arial" panose="020B0604020202020204" pitchFamily="34" charset="0"/>
                          <a:cs typeface="Arial" panose="020B0604020202020204" pitchFamily="34" charset="0"/>
                        </a:rPr>
                        <a:t>03196</a:t>
                      </a:r>
                      <a:r>
                        <a:rPr lang="en-US" sz="1600" b="0" i="0" u="none" strike="noStrike" cap="none" spc="0" baseline="0" noProof="0" dirty="0">
                          <a:ln>
                            <a:noFill/>
                          </a:ln>
                          <a:effectLst/>
                          <a:uFillTx/>
                          <a:latin typeface="Arial" panose="020B0604020202020204" pitchFamily="34" charset="0"/>
                          <a:cs typeface="Arial" panose="020B0604020202020204" pitchFamily="34" charset="0"/>
                          <a:sym typeface="Helvetica Light"/>
                        </a:rPr>
                        <a:t>, and I-84 over Naugatuck River, Railroad</a:t>
                      </a:r>
                      <a:r>
                        <a:rPr lang="en-US" sz="1600" b="0" i="0" u="none" strike="noStrike" cap="none" spc="0" baseline="0" noProof="0" dirty="0">
                          <a:ln>
                            <a:noFill/>
                          </a:ln>
                          <a:effectLst/>
                          <a:uFillTx/>
                          <a:latin typeface="Arial" panose="020B0604020202020204" pitchFamily="34" charset="0"/>
                          <a:cs typeface="Arial" panose="020B0604020202020204" pitchFamily="34" charset="0"/>
                        </a:rPr>
                        <a:t> (Deck patching, expansion joints)</a:t>
                      </a:r>
                      <a:endParaRPr lang="en-US" sz="1600" dirty="0">
                        <a:latin typeface="Arial" panose="020B0604020202020204" pitchFamily="34" charset="0"/>
                        <a:cs typeface="Arial" panose="020B0604020202020204" pitchFamily="34" charset="0"/>
                        <a:sym typeface="Helvetica Light"/>
                      </a:endParaRPr>
                    </a:p>
                  </a:txBody>
                  <a:tcPr marL="50800" marR="50800" marT="50800" marB="508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u="none" strike="noStrike" cap="none" spc="0" baseline="0" dirty="0">
                          <a:ln>
                            <a:noFill/>
                          </a:ln>
                          <a:effectLst/>
                          <a:uFillTx/>
                          <a:latin typeface="Arial" panose="020B0604020202020204" pitchFamily="34" charset="0"/>
                          <a:cs typeface="Arial" panose="020B0604020202020204" pitchFamily="34" charset="0"/>
                        </a:rPr>
                        <a:t>1994</a:t>
                      </a:r>
                      <a:r>
                        <a:rPr lang="en-US" sz="1600" u="none" strike="noStrike" cap="none" spc="0" baseline="0" dirty="0">
                          <a:ln>
                            <a:noFill/>
                          </a:ln>
                          <a:effectLst/>
                          <a:uFillTx/>
                          <a:latin typeface="Arial" panose="020B0604020202020204" pitchFamily="34" charset="0"/>
                          <a:cs typeface="Arial" panose="020B0604020202020204" pitchFamily="34" charset="0"/>
                          <a:sym typeface="Helvetica Light"/>
                        </a:rPr>
                        <a:t> – </a:t>
                      </a:r>
                      <a:r>
                        <a:rPr lang="en-US" sz="1600" u="none" strike="noStrike" cap="none" spc="0" baseline="0" dirty="0">
                          <a:ln>
                            <a:noFill/>
                          </a:ln>
                          <a:effectLst/>
                          <a:uFillTx/>
                          <a:latin typeface="Arial" panose="020B0604020202020204" pitchFamily="34" charset="0"/>
                          <a:cs typeface="Arial" panose="020B0604020202020204" pitchFamily="34" charset="0"/>
                        </a:rPr>
                        <a:t>1995</a:t>
                      </a:r>
                      <a:endParaRPr lang="en-US" sz="1600" b="0" i="0" u="none" strike="noStrike" cap="none" spc="0" baseline="0" dirty="0">
                        <a:ln>
                          <a:noFill/>
                        </a:ln>
                        <a:solidFill>
                          <a:schemeClr val="dk1"/>
                        </a:solidFill>
                        <a:effectLst/>
                        <a:uFillTx/>
                        <a:latin typeface="Arial" panose="020B0604020202020204" pitchFamily="34" charset="0"/>
                        <a:ea typeface="+mn-ea"/>
                        <a:cs typeface="Arial" panose="020B0604020202020204" pitchFamily="34" charset="0"/>
                        <a:sym typeface="Helvetica Light"/>
                      </a:endParaRPr>
                    </a:p>
                  </a:txBody>
                  <a:tcPr marL="50800" marR="50800" marT="50800" marB="50800" anchor="ctr"/>
                </a:tc>
                <a:extLst>
                  <a:ext uri="{0D108BD9-81ED-4DB2-BD59-A6C34878D82A}">
                    <a16:rowId xmlns:a16="http://schemas.microsoft.com/office/drawing/2014/main" val="3456855389"/>
                  </a:ext>
                </a:extLst>
              </a:tr>
              <a:tr h="929975">
                <a:tc>
                  <a:txBody>
                    <a:bodyPr/>
                    <a:lstStyle/>
                    <a:p>
                      <a:pPr marL="0" marR="0" algn="l">
                        <a:spcBef>
                          <a:spcPts val="0"/>
                        </a:spcBef>
                        <a:spcAft>
                          <a:spcPts val="0"/>
                        </a:spcAft>
                      </a:pPr>
                      <a:r>
                        <a:rPr lang="en-US" sz="1600" b="0" i="0" u="none" strike="noStrike" cap="none" spc="0" baseline="0" noProof="0" dirty="0">
                          <a:ln>
                            <a:noFill/>
                          </a:ln>
                          <a:effectLst/>
                          <a:uFillTx/>
                          <a:latin typeface="Arial" panose="020B0604020202020204" pitchFamily="34" charset="0"/>
                          <a:cs typeface="Arial" panose="020B0604020202020204" pitchFamily="34" charset="0"/>
                        </a:rPr>
                        <a:t>Bridge Painting, Seismic Retrofit, and Illumination, I-84 over Route 8, Naugatuck River, Railroad </a:t>
                      </a:r>
                      <a:endParaRPr lang="en-US" sz="1600" dirty="0">
                        <a:latin typeface="Arial" panose="020B0604020202020204" pitchFamily="34" charset="0"/>
                        <a:cs typeface="Arial" panose="020B0604020202020204" pitchFamily="34" charset="0"/>
                        <a:sym typeface="Helvetica Light"/>
                      </a:endParaRPr>
                    </a:p>
                  </a:txBody>
                  <a:tcPr marL="50800" marR="50800" marT="50800" marB="50800" anchor="ctr"/>
                </a:tc>
                <a:tc>
                  <a:txBody>
                    <a:bodyPr/>
                    <a:lstStyle/>
                    <a:p>
                      <a:pPr marL="0" marR="0" algn="ctr">
                        <a:spcBef>
                          <a:spcPts val="0"/>
                        </a:spcBef>
                        <a:spcAft>
                          <a:spcPts val="0"/>
                        </a:spcAft>
                      </a:pPr>
                      <a:r>
                        <a:rPr lang="en-US" sz="1600" u="none" strike="noStrike" cap="none" spc="0" baseline="0" dirty="0">
                          <a:ln>
                            <a:noFill/>
                          </a:ln>
                          <a:effectLst/>
                          <a:uFillTx/>
                          <a:latin typeface="Arial" panose="020B0604020202020204" pitchFamily="34" charset="0"/>
                          <a:cs typeface="Arial" panose="020B0604020202020204" pitchFamily="34" charset="0"/>
                        </a:rPr>
                        <a:t>1995</a:t>
                      </a:r>
                      <a:r>
                        <a:rPr lang="en-US" sz="1600" u="none" strike="noStrike" cap="none" spc="0" baseline="0" dirty="0">
                          <a:ln>
                            <a:noFill/>
                          </a:ln>
                          <a:effectLst/>
                          <a:uFillTx/>
                          <a:latin typeface="Arial" panose="020B0604020202020204" pitchFamily="34" charset="0"/>
                          <a:cs typeface="Arial" panose="020B0604020202020204" pitchFamily="34" charset="0"/>
                          <a:sym typeface="Helvetica Light"/>
                        </a:rPr>
                        <a:t> – </a:t>
                      </a:r>
                      <a:r>
                        <a:rPr lang="en-US" sz="1600" u="none" strike="noStrike" cap="none" spc="0" baseline="0" dirty="0">
                          <a:ln>
                            <a:noFill/>
                          </a:ln>
                          <a:effectLst/>
                          <a:uFillTx/>
                          <a:latin typeface="Arial" panose="020B0604020202020204" pitchFamily="34" charset="0"/>
                          <a:cs typeface="Arial" panose="020B0604020202020204" pitchFamily="34" charset="0"/>
                        </a:rPr>
                        <a:t>1997</a:t>
                      </a:r>
                      <a:endParaRPr lang="en-US" sz="1600" b="0" i="0" u="none" strike="noStrike" cap="none" spc="0" baseline="0" dirty="0">
                        <a:ln>
                          <a:noFill/>
                        </a:ln>
                        <a:solidFill>
                          <a:schemeClr val="dk1"/>
                        </a:solidFill>
                        <a:effectLst/>
                        <a:uFillTx/>
                        <a:latin typeface="Arial" panose="020B0604020202020204" pitchFamily="34" charset="0"/>
                        <a:ea typeface="+mn-ea"/>
                        <a:cs typeface="Arial" panose="020B0604020202020204" pitchFamily="34" charset="0"/>
                        <a:sym typeface="Helvetica Light"/>
                      </a:endParaRPr>
                    </a:p>
                  </a:txBody>
                  <a:tcPr marL="50800" marR="50800" marT="50800" marB="50800" anchor="ctr"/>
                </a:tc>
                <a:extLst>
                  <a:ext uri="{0D108BD9-81ED-4DB2-BD59-A6C34878D82A}">
                    <a16:rowId xmlns:a16="http://schemas.microsoft.com/office/drawing/2014/main" val="3720206661"/>
                  </a:ext>
                </a:extLst>
              </a:tr>
              <a:tr h="611599">
                <a:tc>
                  <a:txBody>
                    <a:bodyPr/>
                    <a:lstStyle/>
                    <a:p>
                      <a:pPr marL="0" marR="0" algn="l">
                        <a:spcBef>
                          <a:spcPts val="0"/>
                        </a:spcBef>
                        <a:spcAft>
                          <a:spcPts val="0"/>
                        </a:spcAft>
                      </a:pPr>
                      <a:r>
                        <a:rPr lang="en-US" sz="1600" u="none" strike="noStrike" cap="none" spc="0" baseline="0" dirty="0">
                          <a:ln>
                            <a:noFill/>
                          </a:ln>
                          <a:effectLst/>
                          <a:uFillTx/>
                          <a:latin typeface="Arial" panose="020B0604020202020204" pitchFamily="34" charset="0"/>
                          <a:cs typeface="Arial" panose="020B0604020202020204" pitchFamily="34" charset="0"/>
                          <a:sym typeface="Helvetica Light"/>
                        </a:rPr>
                        <a:t>I-84/Route 8 Interchange Pier Cap and Deck Joint Repair</a:t>
                      </a:r>
                      <a:endParaRPr lang="en-US" sz="1600" b="0" i="0" u="none" strike="noStrike" cap="none" spc="0" baseline="0" dirty="0">
                        <a:ln>
                          <a:noFill/>
                        </a:ln>
                        <a:solidFill>
                          <a:schemeClr val="dk1"/>
                        </a:solidFill>
                        <a:effectLst/>
                        <a:uFillTx/>
                        <a:latin typeface="Arial" panose="020B0604020202020204" pitchFamily="34" charset="0"/>
                        <a:ea typeface="+mn-ea"/>
                        <a:cs typeface="Arial" panose="020B0604020202020204" pitchFamily="34" charset="0"/>
                        <a:sym typeface="Helvetica Light"/>
                      </a:endParaRPr>
                    </a:p>
                  </a:txBody>
                  <a:tcPr marL="50800" marR="50800" marT="50800" marB="50800" anchor="ctr"/>
                </a:tc>
                <a:tc>
                  <a:txBody>
                    <a:bodyPr/>
                    <a:lstStyle/>
                    <a:p>
                      <a:pPr marL="0" marR="0" algn="ctr">
                        <a:spcBef>
                          <a:spcPts val="0"/>
                        </a:spcBef>
                        <a:spcAft>
                          <a:spcPts val="0"/>
                        </a:spcAft>
                      </a:pPr>
                      <a:r>
                        <a:rPr lang="en-US" sz="1600" u="none" strike="noStrike" cap="none" spc="0" baseline="0" dirty="0">
                          <a:ln>
                            <a:noFill/>
                          </a:ln>
                          <a:effectLst/>
                          <a:uFillTx/>
                          <a:latin typeface="Arial" panose="020B0604020202020204" pitchFamily="34" charset="0"/>
                          <a:cs typeface="Arial" panose="020B0604020202020204" pitchFamily="34" charset="0"/>
                          <a:sym typeface="Helvetica Light"/>
                        </a:rPr>
                        <a:t>2005</a:t>
                      </a:r>
                      <a:endParaRPr lang="en-US" sz="1600" b="0" i="0" u="none" strike="noStrike" cap="none" spc="0" baseline="0" dirty="0">
                        <a:ln>
                          <a:noFill/>
                        </a:ln>
                        <a:solidFill>
                          <a:schemeClr val="dk1"/>
                        </a:solidFill>
                        <a:effectLst/>
                        <a:uFillTx/>
                        <a:latin typeface="Arial" panose="020B0604020202020204" pitchFamily="34" charset="0"/>
                        <a:ea typeface="+mn-ea"/>
                        <a:cs typeface="Arial" panose="020B0604020202020204" pitchFamily="34" charset="0"/>
                        <a:sym typeface="Helvetica Light"/>
                      </a:endParaRPr>
                    </a:p>
                  </a:txBody>
                  <a:tcPr marL="50800" marR="50800" marT="50800" marB="50800" anchor="ctr"/>
                </a:tc>
                <a:extLst>
                  <a:ext uri="{0D108BD9-81ED-4DB2-BD59-A6C34878D82A}">
                    <a16:rowId xmlns:a16="http://schemas.microsoft.com/office/drawing/2014/main" val="175745649"/>
                  </a:ext>
                </a:extLst>
              </a:tr>
              <a:tr h="611599">
                <a:tc>
                  <a:txBody>
                    <a:bodyPr/>
                    <a:lstStyle/>
                    <a:p>
                      <a:pPr marL="0" marR="0" indent="0" algn="l" defTabSz="825408" rtl="0" latinLnBrk="0">
                        <a:lnSpc>
                          <a:spcPct val="100000"/>
                        </a:lnSpc>
                        <a:spcBef>
                          <a:spcPts val="0"/>
                        </a:spcBef>
                        <a:spcAft>
                          <a:spcPts val="0"/>
                        </a:spcAft>
                        <a:buClrTx/>
                        <a:buSzTx/>
                        <a:buFontTx/>
                        <a:buNone/>
                        <a:tabLst/>
                      </a:pPr>
                      <a:r>
                        <a:rPr lang="en-US" sz="1600" b="0" i="0" u="none" strike="noStrike" cap="none" spc="0" baseline="0" dirty="0">
                          <a:ln>
                            <a:noFill/>
                          </a:ln>
                          <a:solidFill>
                            <a:schemeClr val="dk1"/>
                          </a:solidFill>
                          <a:effectLst/>
                          <a:uFillTx/>
                          <a:latin typeface="Arial" panose="020B0604020202020204" pitchFamily="34" charset="0"/>
                          <a:ea typeface="+mn-ea"/>
                          <a:cs typeface="Arial" panose="020B0604020202020204" pitchFamily="34" charset="0"/>
                          <a:sym typeface="Helvetica Light"/>
                        </a:rPr>
                        <a:t>I-84 Widening Project</a:t>
                      </a:r>
                    </a:p>
                  </a:txBody>
                  <a:tcPr marL="50800" marR="50800" marT="50800" marB="50800" anchor="ctr"/>
                </a:tc>
                <a:tc>
                  <a:txBody>
                    <a:bodyPr/>
                    <a:lstStyle/>
                    <a:p>
                      <a:pPr marL="0" marR="0" indent="0" algn="ctr" defTabSz="825408" rtl="0" latinLnBrk="0">
                        <a:lnSpc>
                          <a:spcPct val="100000"/>
                        </a:lnSpc>
                        <a:spcBef>
                          <a:spcPts val="0"/>
                        </a:spcBef>
                        <a:spcAft>
                          <a:spcPts val="0"/>
                        </a:spcAft>
                        <a:buClrTx/>
                        <a:buSzTx/>
                        <a:buFontTx/>
                        <a:buNone/>
                        <a:tabLst/>
                      </a:pPr>
                      <a:r>
                        <a:rPr lang="en-US" sz="1600" u="none" strike="noStrike" cap="none" spc="0" baseline="0" dirty="0">
                          <a:ln>
                            <a:noFill/>
                          </a:ln>
                          <a:effectLst/>
                          <a:uFillTx/>
                          <a:latin typeface="Arial" panose="020B0604020202020204" pitchFamily="34" charset="0"/>
                          <a:cs typeface="Arial" panose="020B0604020202020204" pitchFamily="34" charset="0"/>
                          <a:sym typeface="Helvetica Light"/>
                        </a:rPr>
                        <a:t>2015 – 2020</a:t>
                      </a:r>
                      <a:endParaRPr lang="en-US" sz="1600" b="0" i="0" u="none" strike="noStrike" cap="none" spc="0" baseline="0" dirty="0">
                        <a:ln>
                          <a:noFill/>
                        </a:ln>
                        <a:solidFill>
                          <a:schemeClr val="dk1"/>
                        </a:solidFill>
                        <a:effectLst/>
                        <a:uFillTx/>
                        <a:latin typeface="Arial" panose="020B0604020202020204" pitchFamily="34" charset="0"/>
                        <a:ea typeface="+mn-ea"/>
                        <a:cs typeface="Arial" panose="020B0604020202020204" pitchFamily="34" charset="0"/>
                        <a:sym typeface="Helvetica Light"/>
                      </a:endParaRPr>
                    </a:p>
                  </a:txBody>
                  <a:tcPr marL="50800" marR="50800" marT="50800" marB="50800" anchor="ctr"/>
                </a:tc>
                <a:extLst>
                  <a:ext uri="{0D108BD9-81ED-4DB2-BD59-A6C34878D82A}">
                    <a16:rowId xmlns:a16="http://schemas.microsoft.com/office/drawing/2014/main" val="504019801"/>
                  </a:ext>
                </a:extLst>
              </a:tr>
              <a:tr h="611599">
                <a:tc>
                  <a:txBody>
                    <a:bodyPr/>
                    <a:lstStyle/>
                    <a:p>
                      <a:pPr marL="0" marR="0" lvl="0" indent="0" algn="l" defTabSz="825408" rtl="0" eaLnBrk="1" fontAlgn="auto" latinLnBrk="0" hangingPunct="1">
                        <a:lnSpc>
                          <a:spcPct val="100000"/>
                        </a:lnSpc>
                        <a:spcBef>
                          <a:spcPts val="0"/>
                        </a:spcBef>
                        <a:spcAft>
                          <a:spcPts val="0"/>
                        </a:spcAft>
                        <a:buClrTx/>
                        <a:buSzTx/>
                        <a:buFontTx/>
                        <a:buNone/>
                        <a:tabLst/>
                        <a:defRPr/>
                      </a:pPr>
                      <a:r>
                        <a:rPr lang="en-US" sz="1600" u="none" strike="noStrike" cap="none" spc="0" baseline="0" dirty="0">
                          <a:ln>
                            <a:noFill/>
                          </a:ln>
                          <a:effectLst/>
                          <a:uFillTx/>
                          <a:latin typeface="Arial" panose="020B0604020202020204" pitchFamily="34" charset="0"/>
                          <a:cs typeface="Arial" panose="020B0604020202020204" pitchFamily="34" charset="0"/>
                          <a:sym typeface="Helvetica Light"/>
                        </a:rPr>
                        <a:t>I-84/Route 8 Interchange Rehabilitation (Structural Steel Repairs &amp; Continual Deck Patching)</a:t>
                      </a:r>
                    </a:p>
                  </a:txBody>
                  <a:tcPr marL="50800" marR="50800" marT="50800" marB="50800" anchor="ctr"/>
                </a:tc>
                <a:tc>
                  <a:txBody>
                    <a:bodyPr/>
                    <a:lstStyle/>
                    <a:p>
                      <a:pPr marL="0" marR="0" indent="0" algn="ctr" defTabSz="825408" rtl="0" latinLnBrk="0">
                        <a:lnSpc>
                          <a:spcPct val="100000"/>
                        </a:lnSpc>
                        <a:spcBef>
                          <a:spcPts val="0"/>
                        </a:spcBef>
                        <a:spcAft>
                          <a:spcPts val="0"/>
                        </a:spcAft>
                        <a:buClrTx/>
                        <a:buSzTx/>
                        <a:buFontTx/>
                        <a:buNone/>
                        <a:tabLst/>
                      </a:pPr>
                      <a:r>
                        <a:rPr lang="en-US" sz="1600" u="none" strike="noStrike" cap="none" spc="0" baseline="0" dirty="0">
                          <a:ln>
                            <a:noFill/>
                          </a:ln>
                          <a:effectLst/>
                          <a:uFillTx/>
                          <a:latin typeface="Arial" panose="020B0604020202020204" pitchFamily="34" charset="0"/>
                          <a:cs typeface="Arial" panose="020B0604020202020204" pitchFamily="34" charset="0"/>
                          <a:sym typeface="Helvetica Light"/>
                        </a:rPr>
                        <a:t>On-going</a:t>
                      </a:r>
                      <a:endParaRPr lang="en-US" sz="1600" b="0" i="0" u="none" strike="noStrike" cap="none" spc="0" baseline="0" dirty="0">
                        <a:ln>
                          <a:noFill/>
                        </a:ln>
                        <a:solidFill>
                          <a:schemeClr val="dk1"/>
                        </a:solidFill>
                        <a:effectLst/>
                        <a:uFillTx/>
                        <a:latin typeface="Arial" panose="020B0604020202020204" pitchFamily="34" charset="0"/>
                        <a:ea typeface="+mn-ea"/>
                        <a:cs typeface="Arial" panose="020B0604020202020204" pitchFamily="34" charset="0"/>
                        <a:sym typeface="Helvetica Light"/>
                      </a:endParaRPr>
                    </a:p>
                  </a:txBody>
                  <a:tcPr marL="50800" marR="50800" marT="50800" marB="50800" anchor="ctr"/>
                </a:tc>
                <a:extLst>
                  <a:ext uri="{0D108BD9-81ED-4DB2-BD59-A6C34878D82A}">
                    <a16:rowId xmlns:a16="http://schemas.microsoft.com/office/drawing/2014/main" val="1262562467"/>
                  </a:ext>
                </a:extLst>
              </a:tr>
            </a:tbl>
          </a:graphicData>
        </a:graphic>
      </p:graphicFrame>
    </p:spTree>
    <p:extLst>
      <p:ext uri="{BB962C8B-B14F-4D97-AF65-F5344CB8AC3E}">
        <p14:creationId xmlns:p14="http://schemas.microsoft.com/office/powerpoint/2010/main" val="4055610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D3B5C6A61D8D4C9CE19DB7B6A8A0BD" ma:contentTypeVersion="4" ma:contentTypeDescription="Create a new document." ma:contentTypeScope="" ma:versionID="7bd095784dcc379ea354cbc570e9ba9b">
  <xsd:schema xmlns:xsd="http://www.w3.org/2001/XMLSchema" xmlns:xs="http://www.w3.org/2001/XMLSchema" xmlns:p="http://schemas.microsoft.com/office/2006/metadata/properties" xmlns:ns3="0af08acc-63f3-4764-bc89-f08a2931ba44" targetNamespace="http://schemas.microsoft.com/office/2006/metadata/properties" ma:root="true" ma:fieldsID="000b7049db189e26d2bac5222129d17a" ns3:_="">
    <xsd:import namespace="0af08acc-63f3-4764-bc89-f08a2931ba4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f08acc-63f3-4764-bc89-f08a2931ba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392451-0ABF-4CB5-BEC7-B96E2AA257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f08acc-63f3-4764-bc89-f08a2931ba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A0C555D-C0E5-4B43-AC19-3A4B680183B6}">
  <ds:schemaRefs>
    <ds:schemaRef ds:uri="http://purl.org/dc/terms/"/>
    <ds:schemaRef ds:uri="0af08acc-63f3-4764-bc89-f08a2931ba44"/>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EE9E1534-2B37-494B-8D0C-6F43056C9E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66526</TotalTime>
  <Words>3340</Words>
  <Application>Microsoft Office PowerPoint</Application>
  <PresentationFormat>Widescreen</PresentationFormat>
  <Paragraphs>363</Paragraphs>
  <Slides>31</Slides>
  <Notes>31</Notes>
  <HiddenSlides>0</HiddenSlides>
  <MMClips>0</MMClips>
  <ScaleCrop>false</ScaleCrop>
  <HeadingPairs>
    <vt:vector size="6" baseType="variant">
      <vt:variant>
        <vt:lpstr>Fonts Used</vt:lpstr>
      </vt:variant>
      <vt:variant>
        <vt:i4>8</vt:i4>
      </vt:variant>
      <vt:variant>
        <vt:lpstr>Theme</vt:lpstr>
      </vt:variant>
      <vt:variant>
        <vt:i4>12</vt:i4>
      </vt:variant>
      <vt:variant>
        <vt:lpstr>Slide Titles</vt:lpstr>
      </vt:variant>
      <vt:variant>
        <vt:i4>31</vt:i4>
      </vt:variant>
    </vt:vector>
  </HeadingPairs>
  <TitlesOfParts>
    <vt:vector size="51" baseType="lpstr">
      <vt:lpstr>Arial</vt:lpstr>
      <vt:lpstr>Calibri</vt:lpstr>
      <vt:lpstr>Calibri Light</vt:lpstr>
      <vt:lpstr>Courier New</vt:lpstr>
      <vt:lpstr>Gill Sans MT Condensed</vt:lpstr>
      <vt:lpstr>Interstate-Regular</vt:lpstr>
      <vt:lpstr>Roboto</vt:lpstr>
      <vt:lpstr>Symbol</vt:lpstr>
      <vt:lpstr>Office Theme</vt:lpstr>
      <vt:lpstr>2_Office Theme</vt:lpstr>
      <vt:lpstr>1_Office Theme</vt:lpstr>
      <vt:lpstr>3_Office Theme</vt:lpstr>
      <vt:lpstr>Custom Design</vt:lpstr>
      <vt:lpstr>4_Custom Design</vt:lpstr>
      <vt:lpstr>1_Custom Design</vt:lpstr>
      <vt:lpstr>5_Custom Design</vt:lpstr>
      <vt:lpstr>2_Custom Design</vt:lpstr>
      <vt:lpstr>6_Custom Design</vt:lpstr>
      <vt:lpstr>3_Custom Design</vt:lpstr>
      <vt:lpstr>7_Custom Design</vt:lpstr>
      <vt:lpstr>The New Mix: Long-term Plan for the I-84 - Route 8 “Mixmaster” Interchange</vt:lpstr>
      <vt:lpstr>The New Mix Leadership Team</vt:lpstr>
      <vt:lpstr>Agenda </vt:lpstr>
      <vt:lpstr>Zoom Meeting Protocols </vt:lpstr>
      <vt:lpstr>Mixmaster Reconstruction Program Timeline (2017-Present)</vt:lpstr>
      <vt:lpstr>History of the Mixmaster </vt:lpstr>
      <vt:lpstr>Existing Mixmaster</vt:lpstr>
      <vt:lpstr>Mixmaster History (Original Construction)</vt:lpstr>
      <vt:lpstr>Mixmaster History (Recent Efforts)</vt:lpstr>
      <vt:lpstr>PowerPoint Presentation</vt:lpstr>
      <vt:lpstr>Existing Needs &amp; Deficiencies</vt:lpstr>
      <vt:lpstr>Mixmaster Crash Data (2015 – present)</vt:lpstr>
      <vt:lpstr>PowerPoint Presentation</vt:lpstr>
      <vt:lpstr>The New Mix</vt:lpstr>
      <vt:lpstr>The New Mix Program</vt:lpstr>
      <vt:lpstr>PowerPoint Presentation</vt:lpstr>
      <vt:lpstr>PowerPoint Presentation</vt:lpstr>
      <vt:lpstr>2018: Results of the 2045 Rehabilitation Analysis </vt:lpstr>
      <vt:lpstr>Potential Timing &amp; Breakout Project Schedule</vt:lpstr>
      <vt:lpstr>General Nature of Anticipated Projects</vt:lpstr>
      <vt:lpstr>The New Mix Public Involvement</vt:lpstr>
      <vt:lpstr>PowerPoint Presentation</vt:lpstr>
      <vt:lpstr>PowerPoint Presentation</vt:lpstr>
      <vt:lpstr>PowerPoint Presentation</vt:lpstr>
      <vt:lpstr>Public Involvement:  Planning &amp; Environmental Linkages, Project Advisory Committee Details</vt:lpstr>
      <vt:lpstr>What is the Planning &amp; Environmental Linkages Process?</vt:lpstr>
      <vt:lpstr>Public Involvement &amp; the PEL Approach</vt:lpstr>
      <vt:lpstr>Project Advisory Committee Detail &amp; Timeline</vt:lpstr>
      <vt:lpstr>Next Steps!</vt:lpstr>
      <vt:lpstr>Questions &amp; Comments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New Mix: Long-term Planning for the Mixmaster &amp;  Connecticut’s Future</dc:title>
  <dc:creator>Anna Mariotti</dc:creator>
  <cp:lastModifiedBy>Anna Mariotti</cp:lastModifiedBy>
  <cp:revision>477</cp:revision>
  <cp:lastPrinted>2021-07-20T18:23:23Z</cp:lastPrinted>
  <dcterms:created xsi:type="dcterms:W3CDTF">2020-08-28T14:54:20Z</dcterms:created>
  <dcterms:modified xsi:type="dcterms:W3CDTF">2021-07-29T19:46:13Z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0x010100B6D3B5C6A61D8D4C9CE19DB7B6A8A0BD</vt:lpwstr>
  </property>
</Properties>
</file>